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9" r:id="rId2"/>
    <p:sldId id="265" r:id="rId3"/>
    <p:sldId id="275" r:id="rId4"/>
    <p:sldId id="297" r:id="rId5"/>
    <p:sldId id="256" r:id="rId6"/>
    <p:sldId id="274" r:id="rId7"/>
    <p:sldId id="272" r:id="rId8"/>
    <p:sldId id="271" r:id="rId9"/>
    <p:sldId id="276" r:id="rId10"/>
    <p:sldId id="289" r:id="rId11"/>
    <p:sldId id="290" r:id="rId12"/>
    <p:sldId id="273" r:id="rId13"/>
    <p:sldId id="298" r:id="rId14"/>
    <p:sldId id="295" r:id="rId15"/>
    <p:sldId id="283" r:id="rId16"/>
    <p:sldId id="286" r:id="rId17"/>
    <p:sldId id="287" r:id="rId18"/>
    <p:sldId id="294" r:id="rId19"/>
    <p:sldId id="288" r:id="rId20"/>
    <p:sldId id="277" r:id="rId21"/>
    <p:sldId id="281" r:id="rId22"/>
    <p:sldId id="299" r:id="rId23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CC"/>
    <a:srgbClr val="CC00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96599183112028E-2"/>
          <c:y val="7.8803347384183903E-2"/>
          <c:w val="0.94494436836699758"/>
          <c:h val="0.8068713577295075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539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rgbClr val="0000FF"/>
              </a:solidFill>
              <a:ln w="31750">
                <a:solidFill>
                  <a:schemeClr val="bg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10 мес. 2018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19.399999999999999</c:v>
                </c:pt>
                <c:pt idx="1">
                  <c:v>20</c:v>
                </c:pt>
                <c:pt idx="2">
                  <c:v>19.7</c:v>
                </c:pt>
                <c:pt idx="3" formatCode="General">
                  <c:v>19.7</c:v>
                </c:pt>
                <c:pt idx="4">
                  <c:v>19.600000000000001</c:v>
                </c:pt>
                <c:pt idx="5">
                  <c:v>20.100000000000001</c:v>
                </c:pt>
                <c:pt idx="6">
                  <c:v>19.3</c:v>
                </c:pt>
                <c:pt idx="7">
                  <c:v>17.7</c:v>
                </c:pt>
                <c:pt idx="8" formatCode="General">
                  <c:v>17.600000000000001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807136"/>
        <c:axId val="39806744"/>
      </c:lineChart>
      <c:catAx>
        <c:axId val="3980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806744"/>
        <c:crosses val="autoZero"/>
        <c:auto val="1"/>
        <c:lblAlgn val="ctr"/>
        <c:lblOffset val="100"/>
        <c:noMultiLvlLbl val="0"/>
      </c:catAx>
      <c:valAx>
        <c:axId val="39806744"/>
        <c:scaling>
          <c:orientation val="minMax"/>
          <c:max val="21"/>
          <c:min val="1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807136"/>
        <c:crosses val="autoZero"/>
        <c:crossBetween val="between"/>
        <c:majorUnit val="15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96599183112028E-2"/>
          <c:y val="7.8803347384183903E-2"/>
          <c:w val="0.94494436836699758"/>
          <c:h val="0.8068713577295075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539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rgbClr val="0000FF"/>
              </a:solidFill>
              <a:ln w="31750">
                <a:solidFill>
                  <a:schemeClr val="bg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9 мес. 2018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11.7</c:v>
                </c:pt>
                <c:pt idx="1">
                  <c:v>10.9</c:v>
                </c:pt>
                <c:pt idx="2">
                  <c:v>13.4</c:v>
                </c:pt>
                <c:pt idx="3">
                  <c:v>11.7</c:v>
                </c:pt>
                <c:pt idx="4">
                  <c:v>14.2</c:v>
                </c:pt>
                <c:pt idx="5">
                  <c:v>12.5</c:v>
                </c:pt>
                <c:pt idx="6">
                  <c:v>10.6</c:v>
                </c:pt>
                <c:pt idx="7">
                  <c:v>11.3</c:v>
                </c:pt>
                <c:pt idx="8">
                  <c:v>11.4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807920"/>
        <c:axId val="39808312"/>
      </c:lineChart>
      <c:catAx>
        <c:axId val="3980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808312"/>
        <c:crosses val="autoZero"/>
        <c:auto val="1"/>
        <c:lblAlgn val="ctr"/>
        <c:lblOffset val="100"/>
        <c:noMultiLvlLbl val="0"/>
      </c:catAx>
      <c:valAx>
        <c:axId val="39808312"/>
        <c:scaling>
          <c:orientation val="minMax"/>
          <c:max val="16"/>
          <c:min val="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807920"/>
        <c:crosses val="autoZero"/>
        <c:crossBetween val="between"/>
        <c:majorUnit val="15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95173-7901-41CE-88F1-F380C5CC11AE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13F71-567A-43AA-A1D7-CB8628759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575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CEB4-44BA-4E79-AF49-D702BEEEDD4B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5BE8-F3B9-4FE3-B680-AEFC5AA86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841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CEB4-44BA-4E79-AF49-D702BEEEDD4B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5BE8-F3B9-4FE3-B680-AEFC5AA86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160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CEB4-44BA-4E79-AF49-D702BEEEDD4B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5BE8-F3B9-4FE3-B680-AEFC5AA86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127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CEB4-44BA-4E79-AF49-D702BEEEDD4B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5BE8-F3B9-4FE3-B680-AEFC5AA86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352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CEB4-44BA-4E79-AF49-D702BEEEDD4B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5BE8-F3B9-4FE3-B680-AEFC5AA86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000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CEB4-44BA-4E79-AF49-D702BEEEDD4B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5BE8-F3B9-4FE3-B680-AEFC5AA86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084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CEB4-44BA-4E79-AF49-D702BEEEDD4B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5BE8-F3B9-4FE3-B680-AEFC5AA86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454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CEB4-44BA-4E79-AF49-D702BEEEDD4B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5BE8-F3B9-4FE3-B680-AEFC5AA86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047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CEB4-44BA-4E79-AF49-D702BEEEDD4B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5BE8-F3B9-4FE3-B680-AEFC5AA86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053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CEB4-44BA-4E79-AF49-D702BEEEDD4B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5BE8-F3B9-4FE3-B680-AEFC5AA86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006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CEB4-44BA-4E79-AF49-D702BEEEDD4B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5BE8-F3B9-4FE3-B680-AEFC5AA86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054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4CEB4-44BA-4E79-AF49-D702BEEEDD4B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15BE8-F3B9-4FE3-B680-AEFC5AA86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68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3874" y="2786183"/>
            <a:ext cx="6993638" cy="1325563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ВЫЕЗД</a:t>
            </a:r>
            <a:r>
              <a:rPr lang="ru-RU" sz="5400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 </a:t>
            </a:r>
            <a:br>
              <a:rPr lang="ru-RU" sz="5400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ГБУЗ РБ </a:t>
            </a:r>
            <a:br>
              <a:rPr lang="ru-RU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БСМП г. Уфа </a:t>
            </a:r>
            <a:br>
              <a:rPr lang="ru-RU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в</a:t>
            </a:r>
            <a:r>
              <a:rPr lang="ru-RU" b="1" dirty="0">
                <a:solidFill>
                  <a:srgbClr val="0000FF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/>
            </a:r>
            <a:br>
              <a:rPr lang="ru-RU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ГБУЗ </a:t>
            </a:r>
            <a:r>
              <a:rPr lang="ru-RU" b="1" dirty="0">
                <a:solidFill>
                  <a:srgbClr val="0000FF"/>
                </a:solidFill>
                <a:latin typeface="Bookman Old Style" panose="02050604050505020204" pitchFamily="18" charset="0"/>
              </a:rPr>
              <a:t>РБ </a:t>
            </a:r>
            <a:r>
              <a:rPr lang="ru-RU" b="1" dirty="0" err="1">
                <a:solidFill>
                  <a:srgbClr val="0000FF"/>
                </a:solidFill>
                <a:latin typeface="Bookman Old Style" panose="02050604050505020204" pitchFamily="18" charset="0"/>
              </a:rPr>
              <a:t>Балтачевская</a:t>
            </a:r>
            <a:r>
              <a:rPr lang="ru-RU" b="1" dirty="0">
                <a:solidFill>
                  <a:srgbClr val="0000FF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ЦРБ</a:t>
            </a:r>
            <a:br>
              <a:rPr lang="ru-RU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25 января 2019 г</a:t>
            </a:r>
            <a:r>
              <a:rPr lang="ru-RU" sz="5400" b="1" dirty="0">
                <a:solidFill>
                  <a:srgbClr val="0000FF"/>
                </a:solidFill>
                <a:latin typeface="Bookman Old Style" panose="02050604050505020204" pitchFamily="18" charset="0"/>
              </a:rPr>
              <a:t/>
            </a:r>
            <a:br>
              <a:rPr lang="ru-RU" sz="5400" b="1" dirty="0">
                <a:solidFill>
                  <a:srgbClr val="0000FF"/>
                </a:solidFill>
                <a:latin typeface="Bookman Old Style" panose="02050604050505020204" pitchFamily="18" charset="0"/>
              </a:rPr>
            </a:br>
            <a:r>
              <a:rPr lang="ru-RU" sz="5400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 </a:t>
            </a:r>
            <a:endParaRPr lang="ru-RU" sz="5400" b="1" dirty="0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1156" t="21018" r="48508" b="31145"/>
          <a:stretch/>
        </p:blipFill>
        <p:spPr>
          <a:xfrm>
            <a:off x="-1" y="140110"/>
            <a:ext cx="5245769" cy="66177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220" y="5478273"/>
            <a:ext cx="1329640" cy="13296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64000" endPos="5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720173" y="244167"/>
            <a:ext cx="2327915" cy="42033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Балтачевский</a:t>
            </a:r>
            <a:r>
              <a:rPr lang="ru-RU" b="1" dirty="0" smtClean="0"/>
              <a:t> район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60238" y="2270319"/>
            <a:ext cx="744084" cy="42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УФА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68613" y="6135240"/>
            <a:ext cx="8028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cap="all" dirty="0">
                <a:latin typeface="Bookman Old Style" pitchFamily="18" charset="0"/>
              </a:rPr>
              <a:t>И.М. </a:t>
            </a:r>
            <a:r>
              <a:rPr lang="ru-RU" b="1" cap="all" dirty="0" err="1">
                <a:latin typeface="Bookman Old Style" pitchFamily="18" charset="0"/>
              </a:rPr>
              <a:t>Карамова</a:t>
            </a:r>
            <a:endParaRPr lang="ru-RU" b="1" cap="all" dirty="0">
              <a:latin typeface="Bookman Old Style" pitchFamily="18" charset="0"/>
            </a:endParaRPr>
          </a:p>
          <a:p>
            <a:pPr algn="r"/>
            <a:r>
              <a:rPr lang="ru-RU" b="1" cap="all" dirty="0">
                <a:latin typeface="Bookman Old Style" pitchFamily="18" charset="0"/>
              </a:rPr>
              <a:t>Главный врач ГБУЗ РБ БСМП г. Уфа, </a:t>
            </a:r>
          </a:p>
        </p:txBody>
      </p:sp>
    </p:spTree>
    <p:extLst>
      <p:ext uri="{BB962C8B-B14F-4D97-AF65-F5344CB8AC3E}">
        <p14:creationId xmlns:p14="http://schemas.microsoft.com/office/powerpoint/2010/main" val="420274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6956"/>
            <a:ext cx="6103787" cy="4069191"/>
          </a:xfrm>
          <a:ln w="38100"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531" y="134983"/>
            <a:ext cx="6436426" cy="4076712"/>
          </a:xfrm>
          <a:prstGeom prst="rect">
            <a:avLst/>
          </a:prstGeom>
          <a:ln w="38100"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1364686" y="6028200"/>
            <a:ext cx="736270" cy="7362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64000" endPos="5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9586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60" y="0"/>
            <a:ext cx="9758149" cy="6728345"/>
          </a:xfr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9717205" y="436729"/>
            <a:ext cx="3521123" cy="682388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2018 г.</a:t>
            </a:r>
            <a:endParaRPr lang="ru-RU" sz="4800" b="1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1364686" y="6028200"/>
            <a:ext cx="736270" cy="7362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64000" endPos="5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1320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427512" y="807521"/>
            <a:ext cx="2609850" cy="753979"/>
          </a:xfrm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Показатели смертности</a:t>
            </a:r>
            <a:endParaRPr lang="ru-RU" b="1" dirty="0">
              <a:solidFill>
                <a:srgbClr val="0000FF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288560"/>
              </p:ext>
            </p:extLst>
          </p:nvPr>
        </p:nvGraphicFramePr>
        <p:xfrm>
          <a:off x="1685948" y="-11875"/>
          <a:ext cx="9543013" cy="6983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7337"/>
                <a:gridCol w="1206419"/>
                <a:gridCol w="1206419"/>
                <a:gridCol w="1206419"/>
                <a:gridCol w="1206419"/>
              </a:tblGrid>
              <a:tr h="24063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Нозология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2017 год </a:t>
                      </a:r>
                    </a:p>
                    <a:p>
                      <a:pPr algn="ctr"/>
                      <a:r>
                        <a:rPr lang="ru-RU" sz="1400" dirty="0" smtClean="0"/>
                        <a:t>(10  </a:t>
                      </a:r>
                      <a:r>
                        <a:rPr lang="ru-RU" sz="1400" dirty="0" err="1" smtClean="0"/>
                        <a:t>мес</a:t>
                      </a:r>
                      <a:r>
                        <a:rPr lang="ru-RU" sz="1400" dirty="0" smtClean="0"/>
                        <a:t>)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 год </a:t>
                      </a:r>
                    </a:p>
                    <a:p>
                      <a:pPr algn="ctr"/>
                      <a:r>
                        <a:rPr lang="ru-RU" sz="1400" dirty="0" smtClean="0"/>
                        <a:t>(10 </a:t>
                      </a:r>
                      <a:r>
                        <a:rPr lang="ru-RU" sz="1400" dirty="0" err="1" smtClean="0"/>
                        <a:t>мес</a:t>
                      </a:r>
                      <a:r>
                        <a:rPr lang="ru-RU" sz="1400" dirty="0" smtClean="0"/>
                        <a:t>)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 год по РБ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Динамика +/-</a:t>
                      </a:r>
                      <a:endParaRPr lang="ru-RU" sz="1400" dirty="0"/>
                    </a:p>
                  </a:txBody>
                  <a:tcPr anchor="ctr"/>
                </a:tc>
              </a:tr>
              <a:tr h="328159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Общая смертность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1790,6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1755,6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1254,1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-98,0</a:t>
                      </a:r>
                      <a:endParaRPr lang="ru-RU" sz="1600" b="1" dirty="0"/>
                    </a:p>
                  </a:txBody>
                  <a:tcPr anchor="ctr"/>
                </a:tc>
              </a:tr>
              <a:tr h="345287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Младенческая смертность (за 9 </a:t>
                      </a:r>
                      <a:r>
                        <a:rPr lang="ru-RU" sz="1200" b="1" dirty="0" err="1" smtClean="0"/>
                        <a:t>мес</a:t>
                      </a:r>
                      <a:r>
                        <a:rPr lang="ru-RU" sz="1200" b="1" dirty="0" smtClean="0"/>
                        <a:t> ) на 1000 чел.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6,6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5,2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5,2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-78,8</a:t>
                      </a:r>
                      <a:endParaRPr lang="ru-RU" sz="1600" b="1" dirty="0"/>
                    </a:p>
                  </a:txBody>
                  <a:tcPr anchor="ctr"/>
                </a:tc>
              </a:tr>
              <a:tr h="36166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Болезни системы кровообращения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569,5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615,1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558,2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+108,0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6166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В т. ч</a:t>
                      </a:r>
                      <a:r>
                        <a:rPr lang="ru-RU" sz="1200" b="1" baseline="0" dirty="0" smtClean="0"/>
                        <a:t> ишемические болезни</a:t>
                      </a:r>
                      <a:endParaRPr lang="ru-RU" sz="1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208,8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243,5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223,8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+116,6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166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Инфаркт миокарда</a:t>
                      </a:r>
                      <a:endParaRPr lang="ru-RU" sz="1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25,3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12,8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18,3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-50,6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166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Новообразования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208,8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166,6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184,9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-79,8</a:t>
                      </a:r>
                      <a:endParaRPr lang="ru-RU" sz="1600" b="1" dirty="0"/>
                    </a:p>
                  </a:txBody>
                  <a:tcPr anchor="ctr"/>
                </a:tc>
              </a:tr>
              <a:tr h="36166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Психические расстройства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164,5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160,2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19,3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-97,4</a:t>
                      </a:r>
                      <a:endParaRPr lang="ru-RU" sz="1600" b="1" dirty="0"/>
                    </a:p>
                  </a:txBody>
                  <a:tcPr anchor="ctr"/>
                </a:tc>
              </a:tr>
              <a:tr h="36166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Несчастные</a:t>
                      </a:r>
                      <a:r>
                        <a:rPr lang="ru-RU" sz="1200" b="1" baseline="0" dirty="0" smtClean="0"/>
                        <a:t> случаи, отравления и травмы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145,5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128,1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107,4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-88,0</a:t>
                      </a:r>
                      <a:endParaRPr lang="ru-RU" sz="1600" b="1" dirty="0"/>
                    </a:p>
                  </a:txBody>
                  <a:tcPr anchor="ctr"/>
                </a:tc>
              </a:tr>
              <a:tr h="36166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Болезни органов дыхания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126,5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108,9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68,9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-86,1</a:t>
                      </a:r>
                      <a:endParaRPr lang="ru-RU" sz="1600" b="1" dirty="0"/>
                    </a:p>
                  </a:txBody>
                  <a:tcPr anchor="ctr"/>
                </a:tc>
              </a:tr>
              <a:tr h="36166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Цереброваскулярные болезни</a:t>
                      </a:r>
                      <a:endParaRPr lang="ru-RU" sz="1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120,2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205,0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265,4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+170,5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166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В т. ч.  инсульты</a:t>
                      </a:r>
                      <a:endParaRPr lang="ru-RU" sz="1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31,6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38,4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62,6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+121,5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166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Болезни нервной системы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101,2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76,9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109,5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-76,0</a:t>
                      </a:r>
                      <a:endParaRPr lang="ru-RU" sz="1600" b="1" dirty="0"/>
                    </a:p>
                  </a:txBody>
                  <a:tcPr anchor="ctr"/>
                </a:tc>
              </a:tr>
              <a:tr h="36166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Болезни органов пищеварения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82,3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115,3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60,9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+140,1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6166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Болезни мочеполовой системы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69,6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64,1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13,6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-92,1</a:t>
                      </a:r>
                      <a:endParaRPr lang="ru-RU" sz="1600" b="1" dirty="0"/>
                    </a:p>
                  </a:txBody>
                  <a:tcPr anchor="ctr"/>
                </a:tc>
              </a:tr>
              <a:tr h="36166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Старость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50,6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44,9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11,5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-88,7</a:t>
                      </a:r>
                      <a:endParaRPr lang="ru-RU" sz="1600" b="1" dirty="0"/>
                    </a:p>
                  </a:txBody>
                  <a:tcPr anchor="ctr"/>
                </a:tc>
              </a:tr>
              <a:tr h="36166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Инфекционные</a:t>
                      </a:r>
                      <a:r>
                        <a:rPr lang="ru-RU" sz="1200" b="1" baseline="0" dirty="0" smtClean="0"/>
                        <a:t> и паразитарные болезни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12,7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19,2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23,1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+151,2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23451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Болезни эндокринной</a:t>
                      </a:r>
                      <a:r>
                        <a:rPr lang="ru-RU" sz="1200" b="1" baseline="0" dirty="0" smtClean="0"/>
                        <a:t> системы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94,9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115,3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52,1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+121,5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8593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Случайное отравление алкоголем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0,0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6,3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4,3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0,0</a:t>
                      </a:r>
                      <a:endParaRPr lang="ru-RU" sz="16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364686" y="6028200"/>
            <a:ext cx="736270" cy="7362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64000" endPos="5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7862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803609"/>
              </p:ext>
            </p:extLst>
          </p:nvPr>
        </p:nvGraphicFramePr>
        <p:xfrm>
          <a:off x="237505" y="790918"/>
          <a:ext cx="11844000" cy="5978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182"/>
                <a:gridCol w="2949279"/>
                <a:gridCol w="2013028"/>
                <a:gridCol w="2309511"/>
              </a:tblGrid>
              <a:tr h="578821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latin typeface="Bookman Old Style" panose="02050604050505020204" pitchFamily="18" charset="0"/>
                        </a:rPr>
                        <a:t>Умерло всего</a:t>
                      </a:r>
                      <a:endParaRPr lang="ru-RU" sz="2400" b="1" i="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00FF"/>
                          </a:solidFill>
                          <a:latin typeface="Bookman Old Style" panose="02050604050505020204" pitchFamily="18" charset="0"/>
                        </a:rPr>
                        <a:t>От всех причин</a:t>
                      </a:r>
                      <a:endParaRPr lang="ru-RU" sz="2400" b="1" i="0" dirty="0">
                        <a:solidFill>
                          <a:srgbClr val="0000FF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00FF"/>
                          </a:solidFill>
                          <a:latin typeface="Bookman Old Style" panose="02050604050505020204" pitchFamily="18" charset="0"/>
                        </a:rPr>
                        <a:t>ИБС</a:t>
                      </a:r>
                      <a:endParaRPr lang="ru-RU" sz="2400" b="1" i="0" dirty="0">
                        <a:solidFill>
                          <a:srgbClr val="0000FF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00FF"/>
                          </a:solidFill>
                          <a:latin typeface="Bookman Old Style" panose="02050604050505020204" pitchFamily="18" charset="0"/>
                        </a:rPr>
                        <a:t>ЦВЗ</a:t>
                      </a:r>
                      <a:endParaRPr lang="ru-RU" sz="2400" b="1" i="0" dirty="0">
                        <a:solidFill>
                          <a:srgbClr val="0000FF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l"/>
                      <a:r>
                        <a:rPr lang="ru-RU" sz="2400" b="1" i="0" dirty="0" smtClean="0">
                          <a:latin typeface="Bookman Old Style" panose="02050604050505020204" pitchFamily="18" charset="0"/>
                        </a:rPr>
                        <a:t>Умерло всего</a:t>
                      </a:r>
                      <a:endParaRPr lang="ru-RU" sz="2400" b="1" i="0" dirty="0"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latin typeface="Bookman Old Style" panose="02050604050505020204" pitchFamily="18" charset="0"/>
                        </a:rPr>
                        <a:t>307</a:t>
                      </a:r>
                      <a:endParaRPr lang="ru-RU" sz="2400" b="1" i="0" dirty="0"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latin typeface="Bookman Old Style" panose="02050604050505020204" pitchFamily="18" charset="0"/>
                        </a:rPr>
                        <a:t>34</a:t>
                      </a:r>
                      <a:endParaRPr lang="ru-RU" sz="2400" b="1" i="0" dirty="0"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latin typeface="Bookman Old Style" panose="02050604050505020204" pitchFamily="18" charset="0"/>
                        </a:rPr>
                        <a:t>28</a:t>
                      </a:r>
                      <a:endParaRPr lang="ru-RU" sz="2400" b="1" i="0" dirty="0"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l"/>
                      <a:r>
                        <a:rPr lang="ru-RU" sz="2400" b="1" i="0" dirty="0" smtClean="0">
                          <a:latin typeface="Bookman Old Style" panose="02050604050505020204" pitchFamily="18" charset="0"/>
                        </a:rPr>
                        <a:t>Умерло на дому всего</a:t>
                      </a:r>
                      <a:endParaRPr lang="ru-RU" sz="2400" b="1" i="0" dirty="0"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latin typeface="Bookman Old Style" panose="02050604050505020204" pitchFamily="18" charset="0"/>
                        </a:rPr>
                        <a:t>247 </a:t>
                      </a:r>
                      <a:r>
                        <a:rPr lang="ru-RU" sz="2400" b="1" i="0" dirty="0" smtClean="0">
                          <a:solidFill>
                            <a:srgbClr val="0000FF"/>
                          </a:solidFill>
                          <a:latin typeface="Bookman Old Style" panose="02050604050505020204" pitchFamily="18" charset="0"/>
                        </a:rPr>
                        <a:t>(80,5%)</a:t>
                      </a:r>
                      <a:endParaRPr lang="ru-RU" sz="2400" b="1" i="0" dirty="0">
                        <a:solidFill>
                          <a:srgbClr val="0000FF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latin typeface="Bookman Old Style" panose="02050604050505020204" pitchFamily="18" charset="0"/>
                        </a:rPr>
                        <a:t>25 </a:t>
                      </a:r>
                      <a:r>
                        <a:rPr lang="ru-RU" sz="2400" b="1" i="0" dirty="0" smtClean="0">
                          <a:solidFill>
                            <a:srgbClr val="0000FF"/>
                          </a:solidFill>
                          <a:latin typeface="Bookman Old Style" panose="02050604050505020204" pitchFamily="18" charset="0"/>
                        </a:rPr>
                        <a:t>(73,5%)</a:t>
                      </a:r>
                      <a:endParaRPr lang="ru-RU" sz="2400" b="1" i="0" dirty="0">
                        <a:solidFill>
                          <a:srgbClr val="0000FF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latin typeface="Bookman Old Style" panose="02050604050505020204" pitchFamily="18" charset="0"/>
                        </a:rPr>
                        <a:t>22 </a:t>
                      </a:r>
                      <a:r>
                        <a:rPr lang="ru-RU" sz="2400" b="1" i="0" dirty="0" smtClean="0">
                          <a:solidFill>
                            <a:srgbClr val="0000FF"/>
                          </a:solidFill>
                          <a:latin typeface="Bookman Old Style" panose="02050604050505020204" pitchFamily="18" charset="0"/>
                        </a:rPr>
                        <a:t>(78,6%)</a:t>
                      </a:r>
                      <a:endParaRPr lang="ru-RU" sz="2400" b="1" i="0" dirty="0">
                        <a:solidFill>
                          <a:srgbClr val="0000FF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l"/>
                      <a:r>
                        <a:rPr lang="ru-RU" sz="2400" b="1" i="0" dirty="0" smtClean="0">
                          <a:latin typeface="Bookman Old Style" panose="02050604050505020204" pitchFamily="18" charset="0"/>
                        </a:rPr>
                        <a:t>Умерло </a:t>
                      </a:r>
                      <a:r>
                        <a:rPr lang="ru-RU" sz="2400" b="1" i="0" u="sng" dirty="0" smtClean="0">
                          <a:latin typeface="Bookman Old Style" panose="02050604050505020204" pitchFamily="18" charset="0"/>
                        </a:rPr>
                        <a:t>на дому</a:t>
                      </a:r>
                      <a:r>
                        <a:rPr lang="ru-RU" sz="2400" b="1" i="0" u="sng" baseline="0" dirty="0" smtClean="0">
                          <a:latin typeface="Bookman Old Style" panose="02050604050505020204" pitchFamily="18" charset="0"/>
                        </a:rPr>
                        <a:t> </a:t>
                      </a:r>
                      <a:endParaRPr lang="ru-RU" sz="2400" b="1" i="0" u="sng" baseline="0" dirty="0" smtClean="0">
                        <a:latin typeface="Bookman Old Style" panose="02050604050505020204" pitchFamily="18" charset="0"/>
                      </a:endParaRPr>
                    </a:p>
                    <a:p>
                      <a:pPr algn="l"/>
                      <a:r>
                        <a:rPr lang="ru-RU" sz="2400" b="1" i="0" u="sng" baseline="0" dirty="0" smtClean="0">
                          <a:latin typeface="Bookman Old Style" panose="02050604050505020204" pitchFamily="18" charset="0"/>
                        </a:rPr>
                        <a:t>с</a:t>
                      </a:r>
                      <a:r>
                        <a:rPr lang="ru-RU" sz="2400" b="1" i="0" u="sng" dirty="0" smtClean="0">
                          <a:latin typeface="Bookman Old Style" panose="02050604050505020204" pitchFamily="18" charset="0"/>
                        </a:rPr>
                        <a:t>тарше труд</a:t>
                      </a:r>
                      <a:r>
                        <a:rPr lang="ru-RU" sz="2400" b="1" i="0" dirty="0" smtClean="0">
                          <a:latin typeface="Bookman Old Style" panose="02050604050505020204" pitchFamily="18" charset="0"/>
                        </a:rPr>
                        <a:t>. </a:t>
                      </a:r>
                      <a:r>
                        <a:rPr lang="ru-RU" sz="2400" b="1" i="0" dirty="0" smtClean="0">
                          <a:latin typeface="Bookman Old Style" panose="02050604050505020204" pitchFamily="18" charset="0"/>
                        </a:rPr>
                        <a:t>возраста</a:t>
                      </a:r>
                      <a:endParaRPr lang="ru-RU" sz="2400" b="1" i="0" dirty="0"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latin typeface="Bookman Old Style" panose="02050604050505020204" pitchFamily="18" charset="0"/>
                        </a:rPr>
                        <a:t>210 </a:t>
                      </a:r>
                      <a:r>
                        <a:rPr lang="ru-RU" sz="2400" b="1" i="0" dirty="0" smtClean="0">
                          <a:solidFill>
                            <a:srgbClr val="0000FF"/>
                          </a:solidFill>
                          <a:latin typeface="Bookman Old Style" panose="02050604050505020204" pitchFamily="18" charset="0"/>
                        </a:rPr>
                        <a:t>(85,1%)</a:t>
                      </a:r>
                      <a:endParaRPr lang="ru-RU" sz="2400" b="1" i="0" dirty="0">
                        <a:solidFill>
                          <a:srgbClr val="0000FF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latin typeface="Bookman Old Style" panose="02050604050505020204" pitchFamily="18" charset="0"/>
                        </a:rPr>
                        <a:t>14 (56%)</a:t>
                      </a:r>
                      <a:endParaRPr lang="ru-RU" sz="2400" b="1" i="0" dirty="0"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latin typeface="Bookman Old Style" panose="02050604050505020204" pitchFamily="18" charset="0"/>
                        </a:rPr>
                        <a:t>21 </a:t>
                      </a:r>
                      <a:r>
                        <a:rPr lang="ru-RU" sz="2400" b="1" i="0" dirty="0" smtClean="0">
                          <a:solidFill>
                            <a:srgbClr val="0000FF"/>
                          </a:solidFill>
                          <a:latin typeface="Bookman Old Style" panose="02050604050505020204" pitchFamily="18" charset="0"/>
                        </a:rPr>
                        <a:t>(95,5%)</a:t>
                      </a:r>
                      <a:endParaRPr lang="ru-RU" sz="2400" b="1" i="0" dirty="0">
                        <a:solidFill>
                          <a:srgbClr val="0000FF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r"/>
                      <a:r>
                        <a:rPr lang="ru-RU" sz="2400" b="1" i="1" u="none" dirty="0" smtClean="0">
                          <a:latin typeface="Bookman Old Style" panose="02050604050505020204" pitchFamily="18" charset="0"/>
                        </a:rPr>
                        <a:t>Из них </a:t>
                      </a:r>
                      <a:endParaRPr lang="ru-RU" sz="2400" b="1" i="1" u="none" dirty="0" smtClean="0">
                        <a:latin typeface="Bookman Old Style" panose="02050604050505020204" pitchFamily="18" charset="0"/>
                      </a:endParaRPr>
                    </a:p>
                    <a:p>
                      <a:pPr algn="r"/>
                      <a:r>
                        <a:rPr lang="ru-RU" sz="2400" b="1" i="1" u="none" dirty="0" smtClean="0">
                          <a:latin typeface="Bookman Old Style" panose="02050604050505020204" pitchFamily="18" charset="0"/>
                        </a:rPr>
                        <a:t>не </a:t>
                      </a:r>
                      <a:r>
                        <a:rPr lang="ru-RU" sz="2400" b="1" i="1" u="none" dirty="0" smtClean="0">
                          <a:latin typeface="Bookman Old Style" panose="02050604050505020204" pitchFamily="18" charset="0"/>
                        </a:rPr>
                        <a:t>состояло на Д-учете</a:t>
                      </a:r>
                      <a:endParaRPr lang="ru-RU" sz="2400" b="1" i="1" u="none" dirty="0"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i="1" u="none" dirty="0" smtClean="0">
                          <a:latin typeface="Bookman Old Style" panose="02050604050505020204" pitchFamily="18" charset="0"/>
                        </a:rPr>
                        <a:t>14 </a:t>
                      </a:r>
                      <a:r>
                        <a:rPr lang="ru-RU" sz="2400" b="1" i="1" u="none" dirty="0" smtClean="0">
                          <a:solidFill>
                            <a:srgbClr val="0000FF"/>
                          </a:solidFill>
                          <a:latin typeface="Bookman Old Style" panose="02050604050505020204" pitchFamily="18" charset="0"/>
                        </a:rPr>
                        <a:t>(6,7%)</a:t>
                      </a:r>
                      <a:endParaRPr lang="ru-RU" sz="2400" b="1" i="1" u="none" dirty="0">
                        <a:solidFill>
                          <a:srgbClr val="0000FF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i="1" u="none" dirty="0" smtClean="0">
                          <a:latin typeface="Bookman Old Style" panose="02050604050505020204" pitchFamily="18" charset="0"/>
                        </a:rPr>
                        <a:t>1 </a:t>
                      </a:r>
                      <a:r>
                        <a:rPr lang="ru-RU" sz="2400" b="1" i="1" u="none" dirty="0" smtClean="0">
                          <a:solidFill>
                            <a:srgbClr val="0000FF"/>
                          </a:solidFill>
                          <a:latin typeface="Bookman Old Style" panose="02050604050505020204" pitchFamily="18" charset="0"/>
                        </a:rPr>
                        <a:t>(7,1%)</a:t>
                      </a:r>
                      <a:endParaRPr lang="ru-RU" sz="2400" b="1" i="1" u="none" dirty="0">
                        <a:solidFill>
                          <a:srgbClr val="0000FF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i="1" u="none" dirty="0" smtClean="0">
                          <a:latin typeface="Bookman Old Style" panose="02050604050505020204" pitchFamily="18" charset="0"/>
                        </a:rPr>
                        <a:t>0</a:t>
                      </a:r>
                      <a:endParaRPr lang="ru-RU" sz="2400" b="1" i="1" u="none" dirty="0"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l"/>
                      <a:r>
                        <a:rPr lang="ru-RU" sz="2400" b="1" i="0" dirty="0" smtClean="0">
                          <a:latin typeface="Bookman Old Style" panose="02050604050505020204" pitchFamily="18" charset="0"/>
                        </a:rPr>
                        <a:t>Умерло </a:t>
                      </a:r>
                      <a:r>
                        <a:rPr lang="ru-RU" sz="2400" b="1" i="0" u="sng" dirty="0" smtClean="0">
                          <a:latin typeface="Bookman Old Style" panose="02050604050505020204" pitchFamily="18" charset="0"/>
                        </a:rPr>
                        <a:t>на дому </a:t>
                      </a:r>
                      <a:endParaRPr lang="ru-RU" sz="2400" b="1" i="0" u="sng" dirty="0" smtClean="0">
                        <a:latin typeface="Bookman Old Style" panose="02050604050505020204" pitchFamily="18" charset="0"/>
                      </a:endParaRPr>
                    </a:p>
                    <a:p>
                      <a:pPr algn="l"/>
                      <a:r>
                        <a:rPr lang="ru-RU" sz="2400" b="1" i="0" u="sng" dirty="0" smtClean="0">
                          <a:latin typeface="Bookman Old Style" panose="02050604050505020204" pitchFamily="18" charset="0"/>
                        </a:rPr>
                        <a:t>в</a:t>
                      </a:r>
                      <a:r>
                        <a:rPr lang="ru-RU" sz="2400" b="1" i="0" u="sng" baseline="0" dirty="0" smtClean="0">
                          <a:latin typeface="Bookman Old Style" panose="02050604050505020204" pitchFamily="18" charset="0"/>
                        </a:rPr>
                        <a:t> труд.</a:t>
                      </a:r>
                      <a:r>
                        <a:rPr lang="ru-RU" sz="2400" b="1" i="0" baseline="0" dirty="0" smtClean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2400" b="1" i="0" baseline="0" dirty="0" err="1" smtClean="0">
                          <a:latin typeface="Bookman Old Style" panose="02050604050505020204" pitchFamily="18" charset="0"/>
                        </a:rPr>
                        <a:t>возр</a:t>
                      </a:r>
                      <a:endParaRPr lang="ru-RU" sz="2400" b="1" i="0" dirty="0"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latin typeface="Bookman Old Style" panose="02050604050505020204" pitchFamily="18" charset="0"/>
                        </a:rPr>
                        <a:t>37 </a:t>
                      </a:r>
                      <a:r>
                        <a:rPr lang="ru-RU" sz="2400" b="1" i="0" dirty="0" smtClean="0">
                          <a:solidFill>
                            <a:srgbClr val="0000FF"/>
                          </a:solidFill>
                          <a:latin typeface="Bookman Old Style" panose="02050604050505020204" pitchFamily="18" charset="0"/>
                        </a:rPr>
                        <a:t>(15%)</a:t>
                      </a:r>
                      <a:endParaRPr lang="ru-RU" sz="2400" b="1" i="0" dirty="0">
                        <a:solidFill>
                          <a:srgbClr val="0000FF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latin typeface="Bookman Old Style" panose="02050604050505020204" pitchFamily="18" charset="0"/>
                        </a:rPr>
                        <a:t>11 </a:t>
                      </a:r>
                      <a:r>
                        <a:rPr lang="ru-RU" sz="2400" b="1" i="0" dirty="0" smtClean="0">
                          <a:solidFill>
                            <a:srgbClr val="0000FF"/>
                          </a:solidFill>
                          <a:latin typeface="Bookman Old Style" panose="02050604050505020204" pitchFamily="18" charset="0"/>
                        </a:rPr>
                        <a:t>(32,3%)</a:t>
                      </a:r>
                      <a:endParaRPr lang="ru-RU" sz="2400" b="1" i="0" dirty="0">
                        <a:solidFill>
                          <a:srgbClr val="0000FF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latin typeface="Bookman Old Style" panose="02050604050505020204" pitchFamily="18" charset="0"/>
                        </a:rPr>
                        <a:t>1 </a:t>
                      </a:r>
                      <a:r>
                        <a:rPr lang="ru-RU" sz="2400" b="1" i="0" dirty="0" smtClean="0">
                          <a:solidFill>
                            <a:srgbClr val="0000FF"/>
                          </a:solidFill>
                          <a:latin typeface="Bookman Old Style" panose="02050604050505020204" pitchFamily="18" charset="0"/>
                        </a:rPr>
                        <a:t>(4,5%)</a:t>
                      </a:r>
                      <a:endParaRPr lang="ru-RU" sz="2400" b="1" i="0" dirty="0">
                        <a:solidFill>
                          <a:srgbClr val="0000FF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dirty="0" smtClean="0">
                          <a:latin typeface="Bookman Old Style" panose="02050604050505020204" pitchFamily="18" charset="0"/>
                        </a:rPr>
                        <a:t>Из них </a:t>
                      </a:r>
                      <a:endParaRPr lang="ru-RU" sz="2400" b="1" i="1" dirty="0" smtClean="0">
                        <a:latin typeface="Bookman Old Style" panose="02050604050505020204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dirty="0" smtClean="0">
                          <a:latin typeface="Bookman Old Style" panose="02050604050505020204" pitchFamily="18" charset="0"/>
                        </a:rPr>
                        <a:t>не </a:t>
                      </a:r>
                      <a:r>
                        <a:rPr lang="ru-RU" sz="2400" b="1" i="1" dirty="0" smtClean="0">
                          <a:latin typeface="Bookman Old Style" panose="02050604050505020204" pitchFamily="18" charset="0"/>
                        </a:rPr>
                        <a:t>состояло на Д-учете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i="1" dirty="0" smtClean="0">
                          <a:latin typeface="Bookman Old Style" panose="02050604050505020204" pitchFamily="18" charset="0"/>
                        </a:rPr>
                        <a:t>15 </a:t>
                      </a:r>
                      <a:r>
                        <a:rPr lang="ru-RU" sz="2400" b="1" i="1" dirty="0" smtClean="0">
                          <a:solidFill>
                            <a:srgbClr val="0000FF"/>
                          </a:solidFill>
                          <a:latin typeface="Bookman Old Style" panose="02050604050505020204" pitchFamily="18" charset="0"/>
                        </a:rPr>
                        <a:t>(40,5%)</a:t>
                      </a:r>
                      <a:endParaRPr lang="ru-RU" sz="2400" b="1" i="1" dirty="0">
                        <a:solidFill>
                          <a:srgbClr val="0000FF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i="1" dirty="0" smtClean="0">
                          <a:latin typeface="Bookman Old Style" panose="02050604050505020204" pitchFamily="18" charset="0"/>
                        </a:rPr>
                        <a:t>5 </a:t>
                      </a:r>
                      <a:r>
                        <a:rPr lang="ru-RU" sz="2400" b="1" i="1" dirty="0" smtClean="0">
                          <a:solidFill>
                            <a:srgbClr val="0000FF"/>
                          </a:solidFill>
                          <a:latin typeface="Bookman Old Style" panose="02050604050505020204" pitchFamily="18" charset="0"/>
                        </a:rPr>
                        <a:t>(45,5%)</a:t>
                      </a:r>
                      <a:endParaRPr lang="ru-RU" sz="2400" b="1" i="1" dirty="0">
                        <a:solidFill>
                          <a:srgbClr val="0000FF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i="1" dirty="0" smtClean="0">
                          <a:latin typeface="Bookman Old Style" panose="02050604050505020204" pitchFamily="18" charset="0"/>
                        </a:rPr>
                        <a:t>0</a:t>
                      </a:r>
                      <a:endParaRPr lang="ru-RU" sz="2400" b="1" i="1" dirty="0"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1753" y="126375"/>
            <a:ext cx="71769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Смертность </a:t>
            </a:r>
            <a:r>
              <a:rPr lang="ru-RU" sz="3200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на дому за </a:t>
            </a:r>
            <a:r>
              <a:rPr lang="ru-RU" sz="3200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2018 </a:t>
            </a:r>
            <a:r>
              <a:rPr lang="ru-RU" sz="3200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г.</a:t>
            </a:r>
            <a:endParaRPr lang="ru-RU" sz="3200" b="1" dirty="0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911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411" y="182702"/>
            <a:ext cx="1219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200" b="1" u="sng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200" b="1" u="sng" dirty="0" smtClean="0">
                <a:solidFill>
                  <a:srgbClr val="6600CC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ru-RU" sz="2200" b="1" u="sng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год переведено ОКС и ОНМК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200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ПСО №10  ГБУЗ РБ </a:t>
            </a:r>
            <a:r>
              <a:rPr lang="ru-RU" sz="2200" b="1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Бирская</a:t>
            </a:r>
            <a:r>
              <a:rPr lang="ru-RU" sz="22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ЦРБ </a:t>
            </a:r>
            <a:r>
              <a:rPr lang="ru-RU" sz="2200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больных </a:t>
            </a:r>
            <a:r>
              <a:rPr lang="ru-RU" sz="22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ОНМК </a:t>
            </a:r>
            <a:r>
              <a:rPr lang="ru-RU" sz="2200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b="1" dirty="0" smtClean="0">
                <a:solidFill>
                  <a:srgbClr val="6600CC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ru-RU" sz="2200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>
              <a:spcAft>
                <a:spcPts val="0"/>
              </a:spcAft>
            </a:pPr>
            <a:r>
              <a:rPr lang="ru-RU" sz="2200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ПСО №10 ГБУЗ РБ </a:t>
            </a:r>
            <a:r>
              <a:rPr lang="ru-RU" sz="2200" b="1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Бирская</a:t>
            </a:r>
            <a:r>
              <a:rPr lang="ru-RU" sz="22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ЦРБ  </a:t>
            </a:r>
            <a:r>
              <a:rPr lang="ru-RU" sz="2200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больных с ОКС - 10, в </a:t>
            </a:r>
            <a:r>
              <a:rPr lang="ru-RU" sz="2200" b="1" err="1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200" b="1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Уфа </a:t>
            </a:r>
            <a:r>
              <a:rPr lang="ru-RU" sz="22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b="1" dirty="0">
                <a:solidFill>
                  <a:srgbClr val="6600CC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22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больных</a:t>
            </a:r>
            <a:r>
              <a:rPr lang="ru-RU" sz="20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67827" y="1999049"/>
            <a:ext cx="1134489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200" b="1" u="sng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 учете у онколога состоит </a:t>
            </a:r>
            <a:r>
              <a:rPr lang="ru-RU" sz="2200" b="1" u="sng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390</a:t>
            </a:r>
            <a:r>
              <a:rPr lang="ru-RU" sz="2200" b="1" u="sng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u="sng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больных </a:t>
            </a:r>
          </a:p>
          <a:p>
            <a:pPr algn="just">
              <a:spcAft>
                <a:spcPts val="0"/>
              </a:spcAft>
            </a:pPr>
            <a:endParaRPr lang="ru-RU" sz="2200" b="1" dirty="0" smtClean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200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2018 г взято </a:t>
            </a:r>
            <a:r>
              <a:rPr lang="ru-RU" sz="22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учет </a:t>
            </a:r>
            <a:r>
              <a:rPr lang="ru-RU" sz="22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62 </a:t>
            </a:r>
            <a:r>
              <a:rPr lang="ru-RU" sz="2200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ru-RU" sz="22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b="1" dirty="0" smtClean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200" b="1" dirty="0" smtClean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200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структуре </a:t>
            </a:r>
            <a:r>
              <a:rPr lang="ru-RU" sz="2200" b="1" dirty="0" err="1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онкозаболеваемости</a:t>
            </a:r>
            <a:r>
              <a:rPr lang="ru-RU" sz="2200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algn="just">
              <a:spcAft>
                <a:spcPts val="0"/>
              </a:spcAft>
            </a:pPr>
            <a:r>
              <a:rPr lang="ru-RU" sz="2200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месте </a:t>
            </a:r>
            <a:r>
              <a:rPr lang="ru-RU" sz="2200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b="1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колоректальный</a:t>
            </a:r>
            <a:r>
              <a:rPr lang="ru-RU" sz="22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рак</a:t>
            </a:r>
          </a:p>
          <a:p>
            <a:pPr algn="just">
              <a:spcAft>
                <a:spcPts val="0"/>
              </a:spcAft>
            </a:pPr>
            <a:r>
              <a:rPr lang="ru-RU" sz="2200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месте – рак молочной </a:t>
            </a:r>
            <a:r>
              <a:rPr lang="ru-RU" sz="2200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железы </a:t>
            </a:r>
          </a:p>
          <a:p>
            <a:pPr algn="just">
              <a:spcAft>
                <a:spcPts val="0"/>
              </a:spcAft>
            </a:pPr>
            <a:r>
              <a:rPr lang="ru-RU" sz="2200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месте- рак </a:t>
            </a:r>
            <a:r>
              <a:rPr lang="ru-RU" sz="2200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легких</a:t>
            </a:r>
            <a:endParaRPr lang="ru-RU" sz="2200" b="1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2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200" b="1" dirty="0" smtClean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200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2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r>
              <a:rPr lang="ru-RU" sz="22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больных, </a:t>
            </a:r>
            <a:r>
              <a:rPr lang="ru-RU" sz="22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впервые взятых на </a:t>
            </a:r>
            <a:r>
              <a:rPr lang="ru-RU" sz="2200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учет </a:t>
            </a:r>
            <a:endParaRPr lang="ru-RU" sz="2200" b="1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2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2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2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стадия – </a:t>
            </a:r>
            <a:r>
              <a:rPr lang="ru-RU" sz="22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ru-RU" sz="22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чел. ( </a:t>
            </a:r>
            <a:r>
              <a:rPr lang="ru-RU" sz="22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45.9%) </a:t>
            </a:r>
          </a:p>
          <a:p>
            <a:pPr algn="just">
              <a:spcAft>
                <a:spcPts val="0"/>
              </a:spcAft>
            </a:pPr>
            <a:r>
              <a:rPr lang="en-US" sz="22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2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стадия </a:t>
            </a:r>
            <a:r>
              <a:rPr lang="ru-RU" sz="2200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sz="2200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чел. ( </a:t>
            </a:r>
            <a:r>
              <a:rPr lang="ru-RU" sz="22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31.1) </a:t>
            </a:r>
          </a:p>
          <a:p>
            <a:pPr algn="just">
              <a:spcAft>
                <a:spcPts val="0"/>
              </a:spcAft>
            </a:pPr>
            <a:r>
              <a:rPr lang="en-US" sz="22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22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стадия </a:t>
            </a:r>
            <a:r>
              <a:rPr lang="ru-RU" sz="2200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2200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чел. </a:t>
            </a:r>
            <a:r>
              <a:rPr lang="ru-RU" sz="22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(23%)</a:t>
            </a:r>
            <a:endParaRPr lang="ru-RU" sz="2200" b="1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364686" y="6028200"/>
            <a:ext cx="736270" cy="7362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64000" endPos="5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75028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20407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Смертность за 2019 год</a:t>
            </a:r>
            <a:endParaRPr lang="ru-RU" sz="48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56884"/>
            <a:ext cx="12192000" cy="4351338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Умерло за 2019 год – </a:t>
            </a:r>
            <a:r>
              <a:rPr lang="ru-RU" sz="4400" b="1" dirty="0" smtClean="0">
                <a:solidFill>
                  <a:srgbClr val="C00000"/>
                </a:solidFill>
              </a:rPr>
              <a:t>15</a:t>
            </a:r>
            <a:r>
              <a:rPr lang="ru-RU" sz="4400" b="1" dirty="0" smtClean="0"/>
              <a:t> чел.</a:t>
            </a:r>
          </a:p>
          <a:p>
            <a:pPr lvl="1"/>
            <a:r>
              <a:rPr lang="ru-RU" sz="4400" b="1" dirty="0" smtClean="0"/>
              <a:t>В </a:t>
            </a:r>
            <a:r>
              <a:rPr lang="ru-RU" sz="4400" b="1" dirty="0" err="1" smtClean="0"/>
              <a:t>т.ч</a:t>
            </a:r>
            <a:r>
              <a:rPr lang="ru-RU" sz="4400" b="1" dirty="0" smtClean="0"/>
              <a:t>. </a:t>
            </a:r>
            <a:r>
              <a:rPr lang="ru-RU" sz="4400" b="1" u="sng" dirty="0" smtClean="0"/>
              <a:t>на дому </a:t>
            </a:r>
            <a:r>
              <a:rPr lang="ru-RU" sz="4400" b="1" dirty="0" smtClean="0">
                <a:solidFill>
                  <a:srgbClr val="C00000"/>
                </a:solidFill>
              </a:rPr>
              <a:t>12</a:t>
            </a:r>
            <a:r>
              <a:rPr lang="ru-RU" sz="4400" b="1" dirty="0" smtClean="0"/>
              <a:t> чел</a:t>
            </a:r>
            <a:r>
              <a:rPr lang="ru-RU" sz="4400" b="1" dirty="0" smtClean="0"/>
              <a:t>. (80%)</a:t>
            </a:r>
          </a:p>
          <a:p>
            <a:pPr marL="457205" lvl="1" indent="0">
              <a:buNone/>
            </a:pPr>
            <a:endParaRPr lang="ru-RU" sz="4400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364686" y="6028200"/>
            <a:ext cx="736270" cy="7362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64000" endPos="5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872744"/>
              </p:ext>
            </p:extLst>
          </p:nvPr>
        </p:nvGraphicFramePr>
        <p:xfrm>
          <a:off x="0" y="2583726"/>
          <a:ext cx="1219200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6096000"/>
              </a:tblGrid>
              <a:tr h="370840">
                <a:tc>
                  <a:txBody>
                    <a:bodyPr/>
                    <a:lstStyle/>
                    <a:p>
                      <a:pPr marL="0" marR="0" lvl="1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400" b="1" u="sng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1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u="sng" smtClean="0">
                          <a:solidFill>
                            <a:schemeClr val="tx1"/>
                          </a:solidFill>
                        </a:rPr>
                        <a:t>старше труд. возраста</a:t>
                      </a:r>
                      <a:r>
                        <a:rPr lang="ru-RU" sz="4400" b="1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4400" b="1" dirty="0" smtClean="0">
                          <a:solidFill>
                            <a:srgbClr val="C00000"/>
                          </a:solidFill>
                        </a:rPr>
                        <a:t>11</a:t>
                      </a:r>
                      <a:r>
                        <a:rPr lang="ru-RU" sz="4400" b="1" dirty="0" smtClean="0">
                          <a:solidFill>
                            <a:schemeClr val="tx1"/>
                          </a:solidFill>
                        </a:rPr>
                        <a:t> чел. (</a:t>
                      </a:r>
                      <a:r>
                        <a:rPr lang="ru-RU" sz="4400" b="1" smtClean="0">
                          <a:solidFill>
                            <a:schemeClr val="tx1"/>
                          </a:solidFill>
                        </a:rPr>
                        <a:t>91,6%) </a:t>
                      </a:r>
                      <a:endParaRPr lang="ru-RU" sz="4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1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i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r>
                        <a:rPr lang="ru-RU" sz="4400" b="1" i="1" dirty="0" smtClean="0">
                          <a:solidFill>
                            <a:schemeClr val="tx1"/>
                          </a:solidFill>
                        </a:rPr>
                        <a:t> чел.  (27,3%) на Д учете не состояли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400" b="1" u="sng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1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u="none" smtClean="0">
                          <a:solidFill>
                            <a:schemeClr val="tx1"/>
                          </a:solidFill>
                        </a:rPr>
                        <a:t>      </a:t>
                      </a:r>
                      <a:r>
                        <a:rPr lang="ru-RU" sz="4400" b="1" u="sng" smtClean="0">
                          <a:solidFill>
                            <a:schemeClr val="tx1"/>
                          </a:solidFill>
                        </a:rPr>
                        <a:t>в </a:t>
                      </a:r>
                      <a:r>
                        <a:rPr lang="ru-RU" sz="4400" b="1" u="sng" dirty="0" smtClean="0">
                          <a:solidFill>
                            <a:schemeClr val="tx1"/>
                          </a:solidFill>
                        </a:rPr>
                        <a:t>труд. </a:t>
                      </a:r>
                      <a:r>
                        <a:rPr lang="ru-RU" sz="4400" b="1" u="sng" smtClean="0">
                          <a:solidFill>
                            <a:schemeClr val="tx1"/>
                          </a:solidFill>
                        </a:rPr>
                        <a:t>возрасте </a:t>
                      </a:r>
                    </a:p>
                    <a:p>
                      <a:pPr marL="0" marR="0" lvl="1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smtClean="0">
                          <a:solidFill>
                            <a:srgbClr val="C00000"/>
                          </a:solidFill>
                        </a:rPr>
                        <a:t>      1</a:t>
                      </a:r>
                      <a:r>
                        <a:rPr lang="ru-RU" sz="4400" b="1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4400" b="1" dirty="0" smtClean="0">
                          <a:solidFill>
                            <a:schemeClr val="tx1"/>
                          </a:solidFill>
                        </a:rPr>
                        <a:t>чел. (</a:t>
                      </a:r>
                      <a:r>
                        <a:rPr lang="ru-RU" sz="4400" b="1" smtClean="0">
                          <a:solidFill>
                            <a:schemeClr val="tx1"/>
                          </a:solidFill>
                        </a:rPr>
                        <a:t>8,4%)</a:t>
                      </a:r>
                    </a:p>
                    <a:p>
                      <a:pPr marL="0" marR="0" lvl="1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i="1" smtClean="0">
                          <a:solidFill>
                            <a:schemeClr val="tx1"/>
                          </a:solidFill>
                        </a:rPr>
                        <a:t>      на </a:t>
                      </a:r>
                      <a:r>
                        <a:rPr lang="ru-RU" sz="4400" b="1" i="1" dirty="0" smtClean="0">
                          <a:solidFill>
                            <a:schemeClr val="tx1"/>
                          </a:solidFill>
                        </a:rPr>
                        <a:t>Д учете состоял</a:t>
                      </a:r>
                    </a:p>
                    <a:p>
                      <a:pPr algn="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43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940" r="3732" b="2839"/>
          <a:stretch/>
        </p:blipFill>
        <p:spPr>
          <a:xfrm>
            <a:off x="1149690" y="431168"/>
            <a:ext cx="10890914" cy="63044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181" y="6366259"/>
            <a:ext cx="208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На 28.01.2019 года</a:t>
            </a:r>
            <a:endParaRPr lang="ru-RU" b="1" i="1" dirty="0"/>
          </a:p>
        </p:txBody>
      </p:sp>
      <p:sp>
        <p:nvSpPr>
          <p:cNvPr id="2" name="Овал 1"/>
          <p:cNvSpPr/>
          <p:nvPr/>
        </p:nvSpPr>
        <p:spPr>
          <a:xfrm>
            <a:off x="3096004" y="1532357"/>
            <a:ext cx="726875" cy="705875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969059" y="2591369"/>
            <a:ext cx="1620785" cy="285750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937114" y="989655"/>
            <a:ext cx="1620785" cy="285750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-13648"/>
            <a:ext cx="1209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Плановые показатели общей смертности по муниципальным образованиям Республики Башкортостан</a:t>
            </a:r>
            <a:endParaRPr lang="ru-RU" b="1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1364686" y="6028200"/>
            <a:ext cx="736270" cy="7362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64000" endPos="5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7253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26" y="1201003"/>
            <a:ext cx="5994209" cy="43809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502" y="484496"/>
            <a:ext cx="6782938" cy="63735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1570" y="14765"/>
            <a:ext cx="11082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Плановые показатели общей смертности по муниципальным образованиям Республики Башкортостан</a:t>
            </a:r>
            <a:endParaRPr lang="ru-RU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88226" y="6298443"/>
            <a:ext cx="208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На 28.01.2019 года</a:t>
            </a:r>
            <a:endParaRPr lang="ru-RU" b="1" i="1" dirty="0"/>
          </a:p>
        </p:txBody>
      </p:sp>
      <p:sp>
        <p:nvSpPr>
          <p:cNvPr id="9" name="Овал 8"/>
          <p:cNvSpPr/>
          <p:nvPr/>
        </p:nvSpPr>
        <p:spPr>
          <a:xfrm>
            <a:off x="9788460" y="5363571"/>
            <a:ext cx="2085183" cy="32754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1364686" y="6028200"/>
            <a:ext cx="736270" cy="7362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64000" endPos="5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5959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80" t="19322" r="1907" b="24428"/>
          <a:stretch/>
        </p:blipFill>
        <p:spPr>
          <a:xfrm>
            <a:off x="-26428" y="361664"/>
            <a:ext cx="12218428" cy="5691117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7127146" y="4544705"/>
            <a:ext cx="2085183" cy="32754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0" y="1558119"/>
            <a:ext cx="2085183" cy="42080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-13648"/>
            <a:ext cx="11821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Плановые показатели общей смертности от БСК по муниципальным образованиям Республики Башкортостан</a:t>
            </a:r>
            <a:endParaRPr lang="ru-RU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43386" y="6488668"/>
            <a:ext cx="208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На 28.01.2019 года</a:t>
            </a:r>
            <a:endParaRPr lang="ru-RU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1364686" y="6028200"/>
            <a:ext cx="736270" cy="7362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64000" endPos="5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3675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332"/>
            <a:ext cx="12192000" cy="6488667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6335577" y="2565780"/>
            <a:ext cx="2085183" cy="32754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546281" y="807493"/>
            <a:ext cx="2085183" cy="32754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396689" y="1859905"/>
            <a:ext cx="726875" cy="705875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4591" y="6298442"/>
            <a:ext cx="208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На 28.01.2019 года</a:t>
            </a:r>
            <a:endParaRPr lang="ru-RU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13648"/>
            <a:ext cx="10455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Плановые показатели рождаемости по муниципальным образованиям Республики Башкортостан</a:t>
            </a:r>
            <a:endParaRPr lang="ru-RU" b="1" i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1364686" y="6028200"/>
            <a:ext cx="736270" cy="7362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64000" endPos="5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6210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97" y="376166"/>
            <a:ext cx="2683775" cy="395017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18371" y="225631"/>
            <a:ext cx="908258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cap="all" dirty="0" err="1">
                <a:solidFill>
                  <a:srgbClr val="0000FF"/>
                </a:solidFill>
              </a:rPr>
              <a:t>Балтачевский</a:t>
            </a:r>
            <a:r>
              <a:rPr lang="ru-RU" sz="6600" b="1" cap="all" dirty="0">
                <a:solidFill>
                  <a:srgbClr val="0000FF"/>
                </a:solidFill>
              </a:rPr>
              <a:t> район </a:t>
            </a:r>
            <a:endParaRPr lang="ru-RU" sz="6600" b="1" cap="all" dirty="0" smtClean="0">
              <a:solidFill>
                <a:srgbClr val="0000FF"/>
              </a:solidFill>
            </a:endParaRPr>
          </a:p>
          <a:p>
            <a:r>
              <a:rPr lang="ru-RU" sz="4400" b="1" dirty="0" smtClean="0"/>
              <a:t>с</a:t>
            </a:r>
            <a:r>
              <a:rPr lang="ru-RU" sz="4400" b="1" dirty="0"/>
              <a:t>. </a:t>
            </a:r>
            <a:r>
              <a:rPr lang="ru-RU" sz="4400" b="1" dirty="0" smtClean="0"/>
              <a:t>Старобалтачево</a:t>
            </a:r>
            <a:endParaRPr lang="ru-RU" sz="4400" b="1" dirty="0"/>
          </a:p>
          <a:p>
            <a:r>
              <a:rPr lang="ru-RU" sz="4400" b="1" dirty="0">
                <a:solidFill>
                  <a:srgbClr val="0000FF"/>
                </a:solidFill>
              </a:rPr>
              <a:t>220 км </a:t>
            </a:r>
            <a:r>
              <a:rPr lang="ru-RU" sz="4400" b="1" dirty="0"/>
              <a:t>от </a:t>
            </a:r>
            <a:r>
              <a:rPr lang="ru-RU" sz="4400" b="1" dirty="0" smtClean="0"/>
              <a:t>г</a:t>
            </a:r>
            <a:r>
              <a:rPr lang="ru-RU" sz="4400" b="1" dirty="0"/>
              <a:t>. </a:t>
            </a:r>
            <a:r>
              <a:rPr lang="ru-RU" sz="4400" b="1" dirty="0" smtClean="0"/>
              <a:t>Уфы</a:t>
            </a:r>
            <a:endParaRPr lang="ru-RU" sz="4400" b="1" dirty="0"/>
          </a:p>
          <a:p>
            <a:r>
              <a:rPr lang="ru-RU" sz="4400" b="1" dirty="0" smtClean="0">
                <a:solidFill>
                  <a:srgbClr val="0000FF"/>
                </a:solidFill>
              </a:rPr>
              <a:t>1930 год </a:t>
            </a:r>
            <a:r>
              <a:rPr lang="ru-RU" sz="4400" b="1" dirty="0" smtClean="0"/>
              <a:t>образования</a:t>
            </a:r>
          </a:p>
          <a:p>
            <a:r>
              <a:rPr lang="ru-RU" sz="4400" b="1" dirty="0" smtClean="0">
                <a:solidFill>
                  <a:srgbClr val="0000FF"/>
                </a:solidFill>
              </a:rPr>
              <a:t>17</a:t>
            </a:r>
            <a:r>
              <a:rPr lang="ru-RU" sz="4400" b="1" dirty="0" smtClean="0"/>
              <a:t> сельских администраций</a:t>
            </a:r>
          </a:p>
          <a:p>
            <a:r>
              <a:rPr lang="ru-RU" sz="4400" b="1" dirty="0" smtClean="0">
                <a:solidFill>
                  <a:srgbClr val="0000FF"/>
                </a:solidFill>
              </a:rPr>
              <a:t>81</a:t>
            </a:r>
            <a:r>
              <a:rPr lang="ru-RU" sz="4400" b="1" dirty="0" smtClean="0"/>
              <a:t> населенный пункт</a:t>
            </a:r>
          </a:p>
          <a:p>
            <a:r>
              <a:rPr lang="ru-RU" sz="4400" b="1" dirty="0" smtClean="0">
                <a:solidFill>
                  <a:srgbClr val="0000FF"/>
                </a:solidFill>
              </a:rPr>
              <a:t>1598</a:t>
            </a:r>
            <a:r>
              <a:rPr lang="ru-RU" sz="4400" b="1" dirty="0" smtClean="0"/>
              <a:t> </a:t>
            </a:r>
            <a:r>
              <a:rPr lang="ru-RU" sz="4400" b="1" dirty="0" smtClean="0">
                <a:solidFill>
                  <a:srgbClr val="0000FF"/>
                </a:solidFill>
              </a:rPr>
              <a:t>км</a:t>
            </a:r>
            <a:r>
              <a:rPr lang="ru-RU" sz="4400" b="1" baseline="30000" dirty="0" smtClean="0">
                <a:solidFill>
                  <a:srgbClr val="0000FF"/>
                </a:solidFill>
              </a:rPr>
              <a:t>2</a:t>
            </a:r>
            <a:r>
              <a:rPr lang="ru-RU" sz="4400" b="1" dirty="0" smtClean="0"/>
              <a:t> - площадь района</a:t>
            </a:r>
          </a:p>
          <a:p>
            <a:r>
              <a:rPr lang="ru-RU" sz="4400" b="1" dirty="0">
                <a:solidFill>
                  <a:srgbClr val="0000FF"/>
                </a:solidFill>
              </a:rPr>
              <a:t>18 747 </a:t>
            </a:r>
            <a:r>
              <a:rPr lang="ru-RU" sz="4400" b="1" dirty="0"/>
              <a:t>население на 01.01.2018 г</a:t>
            </a:r>
            <a:r>
              <a:rPr lang="ru-RU" sz="4800" b="1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1364686" y="6028200"/>
            <a:ext cx="736270" cy="7362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64000" endPos="5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6568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5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0000FF"/>
                </a:solidFill>
                <a:latin typeface="Bookman Old Style" panose="02050604050505020204" pitchFamily="18" charset="0"/>
              </a:rPr>
              <a:t>25 января 2019 </a:t>
            </a:r>
            <a:r>
              <a:rPr lang="ru-RU" sz="3200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г</a:t>
            </a:r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2257669"/>
            <a:ext cx="8038531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День здоровья</a:t>
            </a:r>
          </a:p>
          <a:p>
            <a:r>
              <a:rPr lang="ru-RU" sz="3200" b="1" dirty="0">
                <a:solidFill>
                  <a:srgbClr val="0000FF"/>
                </a:solidFill>
                <a:latin typeface="Bookman Old Style" panose="02050604050505020204" pitchFamily="18" charset="0"/>
              </a:rPr>
              <a:t>Встреча с населением </a:t>
            </a:r>
            <a:r>
              <a:rPr lang="ru-RU" sz="3200" b="1" dirty="0" err="1">
                <a:solidFill>
                  <a:srgbClr val="0000FF"/>
                </a:solidFill>
                <a:latin typeface="Bookman Old Style" panose="02050604050505020204" pitchFamily="18" charset="0"/>
              </a:rPr>
              <a:t>Балтачевского</a:t>
            </a:r>
            <a:r>
              <a:rPr lang="ru-RU" sz="3200" b="1" dirty="0">
                <a:solidFill>
                  <a:srgbClr val="0000FF"/>
                </a:solidFill>
                <a:latin typeface="Bookman Old Style" panose="02050604050505020204" pitchFamily="18" charset="0"/>
              </a:rPr>
              <a:t> района</a:t>
            </a:r>
          </a:p>
          <a:p>
            <a:endParaRPr lang="ru-RU" sz="3200" b="1" dirty="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450</a:t>
            </a:r>
            <a:r>
              <a:rPr lang="ru-RU" sz="3200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 человек: </a:t>
            </a:r>
          </a:p>
          <a:p>
            <a:r>
              <a:rPr lang="ru-RU" sz="3200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трудоспособный возраст, пенсионеры, </a:t>
            </a:r>
          </a:p>
          <a:p>
            <a:r>
              <a:rPr lang="ru-RU" sz="3200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школьники</a:t>
            </a:r>
            <a:endParaRPr lang="ru-RU" sz="3200" b="1" dirty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endParaRPr lang="ru-RU" sz="3200" b="1" dirty="0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554" y="3697642"/>
            <a:ext cx="3940535" cy="29554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551" y="140471"/>
            <a:ext cx="3939976" cy="29549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80" y="3248685"/>
            <a:ext cx="3940535" cy="29554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1364686" y="6028200"/>
            <a:ext cx="736270" cy="7362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64000" endPos="5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83127" y="4567195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АКЦИЯ </a:t>
            </a:r>
          </a:p>
          <a:p>
            <a:r>
              <a:rPr lang="ru-RU" sz="3200" b="1" dirty="0">
                <a:solidFill>
                  <a:srgbClr val="0000FF"/>
                </a:solidFill>
                <a:latin typeface="Bookman Old Style" panose="02050604050505020204" pitchFamily="18" charset="0"/>
              </a:rPr>
              <a:t>«Скажем </a:t>
            </a:r>
            <a:endParaRPr lang="ru-RU" sz="3200" b="1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r>
              <a:rPr lang="ru-RU" sz="3200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инсульту </a:t>
            </a:r>
            <a:endParaRPr lang="ru-RU" sz="3200" b="1" dirty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r>
              <a:rPr lang="ru-RU" sz="3200" b="1" dirty="0">
                <a:solidFill>
                  <a:srgbClr val="0000FF"/>
                </a:solidFill>
                <a:latin typeface="Bookman Old Style" panose="02050604050505020204" pitchFamily="18" charset="0"/>
              </a:rPr>
              <a:t>и инфаркту нет»</a:t>
            </a:r>
            <a:endParaRPr lang="ru-RU" sz="3200" b="1" dirty="0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9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5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0000FF"/>
                </a:solidFill>
                <a:latin typeface="Bookman Old Style" panose="02050604050505020204" pitchFamily="18" charset="0"/>
              </a:rPr>
              <a:t>25 января 2019 </a:t>
            </a:r>
            <a:r>
              <a:rPr lang="ru-RU" sz="3200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г</a:t>
            </a:r>
            <a:endParaRPr lang="ru-RU" sz="3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42" y="731504"/>
            <a:ext cx="3892361" cy="29192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867" y="3795351"/>
            <a:ext cx="3648501" cy="2736376"/>
          </a:xfrm>
          <a:prstGeom prst="rect">
            <a:avLst/>
          </a:prstGeom>
        </p:spPr>
      </p:pic>
      <p:pic>
        <p:nvPicPr>
          <p:cNvPr id="11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011" y="153554"/>
            <a:ext cx="3831861" cy="2873896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422" y="3118513"/>
            <a:ext cx="3916909" cy="293768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46441" y="3941077"/>
            <a:ext cx="35204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Обсуждение демографической ситуации в районе</a:t>
            </a:r>
            <a:endParaRPr lang="ru-RU" sz="3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488314" y="513284"/>
            <a:ext cx="35204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Обход стационара и поликлиники</a:t>
            </a:r>
            <a:endParaRPr lang="ru-RU" sz="3200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11364686" y="6028200"/>
            <a:ext cx="736270" cy="7362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64000" endPos="5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4727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007" y="2275545"/>
            <a:ext cx="10561211" cy="1325563"/>
          </a:xfrm>
        </p:spPr>
        <p:txBody>
          <a:bodyPr>
            <a:noAutofit/>
          </a:bodyPr>
          <a:lstStyle/>
          <a:p>
            <a:r>
              <a:rPr lang="ru-RU" sz="8000" b="1" cap="all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БЛАГОДАРЮ </a:t>
            </a:r>
            <a:br>
              <a:rPr lang="ru-RU" sz="8000" b="1" cap="all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</a:br>
            <a:r>
              <a:rPr lang="ru-RU" sz="8000" b="1" cap="all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за </a:t>
            </a:r>
            <a:br>
              <a:rPr lang="ru-RU" sz="8000" b="1" cap="all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</a:br>
            <a:r>
              <a:rPr lang="ru-RU" sz="8000" b="1" cap="all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внимание!</a:t>
            </a:r>
            <a:r>
              <a:rPr lang="ru-RU" sz="5400" b="1" cap="all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 </a:t>
            </a:r>
            <a:endParaRPr lang="ru-RU" sz="5400" b="1" cap="all" dirty="0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99834" y="6211669"/>
            <a:ext cx="8028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cap="all" dirty="0">
                <a:latin typeface="Bookman Old Style" pitchFamily="18" charset="0"/>
              </a:rPr>
              <a:t>И.М. </a:t>
            </a:r>
            <a:r>
              <a:rPr lang="ru-RU" b="1" cap="all" dirty="0" err="1">
                <a:latin typeface="Bookman Old Style" pitchFamily="18" charset="0"/>
              </a:rPr>
              <a:t>Карамова</a:t>
            </a:r>
            <a:endParaRPr lang="ru-RU" b="1" cap="all" dirty="0">
              <a:latin typeface="Bookman Old Style" pitchFamily="18" charset="0"/>
            </a:endParaRPr>
          </a:p>
          <a:p>
            <a:pPr algn="r"/>
            <a:r>
              <a:rPr lang="ru-RU" b="1" cap="all" dirty="0">
                <a:latin typeface="Bookman Old Style" pitchFamily="18" charset="0"/>
              </a:rPr>
              <a:t>Главный врач ГБУЗ РБ БСМП г. Уфа,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364686" y="6028200"/>
            <a:ext cx="736270" cy="7362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64000" endPos="5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230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22057"/>
          <a:stretch/>
        </p:blipFill>
        <p:spPr>
          <a:xfrm>
            <a:off x="-1" y="-1"/>
            <a:ext cx="5313719" cy="3971499"/>
          </a:xfrm>
          <a:prstGeom prst="rect">
            <a:avLst/>
          </a:prstGeom>
          <a:ln w="57150"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539350" y="139088"/>
            <a:ext cx="687828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00FF"/>
                </a:solidFill>
              </a:rPr>
              <a:t>Поликлиника на 340 посещений в смену </a:t>
            </a:r>
            <a:r>
              <a:rPr lang="ru-RU" b="1" i="1" dirty="0" smtClean="0"/>
              <a:t>(из которых 160 осуществляются СВА). </a:t>
            </a:r>
          </a:p>
          <a:p>
            <a:r>
              <a:rPr lang="ru-RU" b="1" i="1" dirty="0" smtClean="0">
                <a:solidFill>
                  <a:srgbClr val="0000FF"/>
                </a:solidFill>
              </a:rPr>
              <a:t>Хирургическое отделение на 22 койки</a:t>
            </a:r>
            <a:r>
              <a:rPr lang="ru-RU" b="1" i="1" dirty="0" smtClean="0"/>
              <a:t>, в том числе: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1" dirty="0" smtClean="0"/>
              <a:t>2 койки травматологические,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1" dirty="0" smtClean="0"/>
              <a:t>4 койки гинекологические,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1" dirty="0" smtClean="0"/>
              <a:t>3 койки ПИТ </a:t>
            </a:r>
          </a:p>
          <a:p>
            <a:r>
              <a:rPr lang="ru-RU" b="1" i="1" dirty="0" smtClean="0">
                <a:solidFill>
                  <a:srgbClr val="0000FF"/>
                </a:solidFill>
              </a:rPr>
              <a:t>Терапевтическое отделение на 16 коек</a:t>
            </a:r>
            <a:r>
              <a:rPr lang="ru-RU" b="1" i="1" dirty="0" smtClean="0"/>
              <a:t>, в том числе: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1" dirty="0" smtClean="0"/>
              <a:t>4 койки неврологические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1" dirty="0" smtClean="0"/>
              <a:t>5 коек паллиатив </a:t>
            </a:r>
          </a:p>
          <a:p>
            <a:r>
              <a:rPr lang="ru-RU" b="1" i="1" dirty="0" smtClean="0">
                <a:solidFill>
                  <a:srgbClr val="0000FF"/>
                </a:solidFill>
              </a:rPr>
              <a:t>Педиатрическое отделение на 10 коек</a:t>
            </a:r>
          </a:p>
          <a:p>
            <a:r>
              <a:rPr lang="ru-RU" b="1" i="1" dirty="0" smtClean="0">
                <a:solidFill>
                  <a:srgbClr val="0000FF"/>
                </a:solidFill>
              </a:rPr>
              <a:t>Дневной </a:t>
            </a:r>
            <a:r>
              <a:rPr lang="ru-RU" b="1" i="1" dirty="0" smtClean="0">
                <a:solidFill>
                  <a:srgbClr val="0000FF"/>
                </a:solidFill>
              </a:rPr>
              <a:t>стационар </a:t>
            </a:r>
            <a:r>
              <a:rPr lang="ru-RU" b="1" i="1" dirty="0">
                <a:solidFill>
                  <a:srgbClr val="0000FF"/>
                </a:solidFill>
              </a:rPr>
              <a:t>на 40 коек</a:t>
            </a:r>
            <a:r>
              <a:rPr lang="ru-RU" b="1" i="1" dirty="0"/>
              <a:t>, работает в две </a:t>
            </a:r>
            <a:r>
              <a:rPr lang="ru-RU" b="1" i="1" dirty="0" smtClean="0"/>
              <a:t>смены</a:t>
            </a:r>
          </a:p>
          <a:p>
            <a:r>
              <a:rPr lang="ru-RU" b="1" i="1" dirty="0" smtClean="0">
                <a:solidFill>
                  <a:srgbClr val="0000FF"/>
                </a:solidFill>
              </a:rPr>
              <a:t>СМП на </a:t>
            </a:r>
            <a:r>
              <a:rPr lang="ru-RU" b="1" i="1" dirty="0">
                <a:solidFill>
                  <a:srgbClr val="0000FF"/>
                </a:solidFill>
              </a:rPr>
              <a:t>2 фельдшерской бригады</a:t>
            </a:r>
            <a:r>
              <a:rPr lang="ru-RU" b="1" i="1" dirty="0"/>
              <a:t>, </a:t>
            </a:r>
            <a:r>
              <a:rPr lang="ru-RU" b="1" i="1" dirty="0" smtClean="0"/>
              <a:t>укомплектованность </a:t>
            </a:r>
            <a:r>
              <a:rPr lang="ru-RU" b="1" i="1" dirty="0"/>
              <a:t>штатами </a:t>
            </a:r>
            <a:r>
              <a:rPr lang="ru-RU" b="1" i="1" dirty="0" smtClean="0"/>
              <a:t>полная </a:t>
            </a:r>
            <a:endParaRPr lang="ru-RU" b="1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9181" y="4272677"/>
            <a:ext cx="81522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00FF"/>
                </a:solidFill>
              </a:rPr>
              <a:t>39 ФАП</a:t>
            </a:r>
            <a:r>
              <a:rPr lang="ru-RU" b="1" i="1" dirty="0"/>
              <a:t>, функционируют 35 (в 4 нет персонала). </a:t>
            </a:r>
          </a:p>
          <a:p>
            <a:r>
              <a:rPr lang="ru-RU" b="1" i="1" dirty="0">
                <a:solidFill>
                  <a:srgbClr val="0000FF"/>
                </a:solidFill>
              </a:rPr>
              <a:t>22 домовых хозяйства </a:t>
            </a:r>
            <a:r>
              <a:rPr lang="ru-RU" b="1" i="1" dirty="0"/>
              <a:t>в </a:t>
            </a:r>
            <a:r>
              <a:rPr lang="ru-RU" b="1" i="1" dirty="0" smtClean="0"/>
              <a:t>поселениях </a:t>
            </a:r>
            <a:r>
              <a:rPr lang="ru-RU" b="1" i="1" dirty="0"/>
              <a:t>с численностью населения менее 100 человек </a:t>
            </a:r>
            <a:endParaRPr lang="ru-RU" b="1" i="1" dirty="0" smtClean="0"/>
          </a:p>
          <a:p>
            <a:r>
              <a:rPr lang="ru-RU" b="1" i="1" dirty="0" smtClean="0"/>
              <a:t>(</a:t>
            </a:r>
            <a:r>
              <a:rPr lang="ru-RU" b="1" i="1" dirty="0"/>
              <a:t>люди обучены, медицинские укладки укомплектованы). </a:t>
            </a:r>
            <a:endParaRPr lang="ru-RU" b="1" i="1" dirty="0" smtClean="0"/>
          </a:p>
          <a:p>
            <a:r>
              <a:rPr lang="ru-RU" b="1" i="1" dirty="0" smtClean="0">
                <a:solidFill>
                  <a:srgbClr val="0000FF"/>
                </a:solidFill>
              </a:rPr>
              <a:t>Оснащенность</a:t>
            </a:r>
            <a:r>
              <a:rPr lang="ru-RU" b="1" i="1" dirty="0" smtClean="0"/>
              <a:t> </a:t>
            </a:r>
            <a:r>
              <a:rPr lang="ru-RU" b="1" i="1" dirty="0"/>
              <a:t>согласно приказа №543-н от 15.05.2012г.составляет 71%. </a:t>
            </a:r>
            <a:endParaRPr lang="ru-RU" b="1" i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1" dirty="0" err="1" smtClean="0">
                <a:solidFill>
                  <a:srgbClr val="0000FF"/>
                </a:solidFill>
              </a:rPr>
              <a:t>Тошкуровская</a:t>
            </a:r>
            <a:r>
              <a:rPr lang="ru-RU" b="1" i="1" dirty="0" smtClean="0">
                <a:solidFill>
                  <a:srgbClr val="0000FF"/>
                </a:solidFill>
              </a:rPr>
              <a:t> </a:t>
            </a:r>
            <a:r>
              <a:rPr lang="ru-RU" b="1" i="1" dirty="0">
                <a:solidFill>
                  <a:srgbClr val="0000FF"/>
                </a:solidFill>
              </a:rPr>
              <a:t>СВА </a:t>
            </a:r>
            <a:r>
              <a:rPr lang="ru-RU" b="1" i="1" dirty="0"/>
              <a:t>с поликлиникой на 50 посещений в смену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1" dirty="0" err="1">
                <a:solidFill>
                  <a:srgbClr val="0000FF"/>
                </a:solidFill>
              </a:rPr>
              <a:t>Карышевская</a:t>
            </a:r>
            <a:r>
              <a:rPr lang="ru-RU" b="1" i="1" dirty="0">
                <a:solidFill>
                  <a:srgbClr val="0000FF"/>
                </a:solidFill>
              </a:rPr>
              <a:t> СВА </a:t>
            </a:r>
            <a:r>
              <a:rPr lang="ru-RU" b="1" i="1" dirty="0"/>
              <a:t>с поликлиникой на 30 посещений в смену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1" dirty="0" err="1">
                <a:solidFill>
                  <a:srgbClr val="0000FF"/>
                </a:solidFill>
              </a:rPr>
              <a:t>Сейтяковская</a:t>
            </a:r>
            <a:r>
              <a:rPr lang="ru-RU" b="1" i="1" dirty="0">
                <a:solidFill>
                  <a:srgbClr val="0000FF"/>
                </a:solidFill>
              </a:rPr>
              <a:t> СВА </a:t>
            </a:r>
            <a:r>
              <a:rPr lang="ru-RU" b="1" i="1" dirty="0"/>
              <a:t>с поликлиникой на 40 посещений в смену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1" dirty="0" err="1">
                <a:solidFill>
                  <a:srgbClr val="0000FF"/>
                </a:solidFill>
              </a:rPr>
              <a:t>Сикиязовская</a:t>
            </a:r>
            <a:r>
              <a:rPr lang="ru-RU" b="1" i="1" dirty="0">
                <a:solidFill>
                  <a:srgbClr val="0000FF"/>
                </a:solidFill>
              </a:rPr>
              <a:t> СВА </a:t>
            </a:r>
            <a:r>
              <a:rPr lang="ru-RU" b="1" i="1" dirty="0"/>
              <a:t>с поликлиникой на 40 посещений в смену.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1364686" y="6028200"/>
            <a:ext cx="736270" cy="7362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64000" endPos="5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0105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546" y="14212"/>
            <a:ext cx="7514163" cy="3242802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500" b="1" dirty="0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Проектный офис  работает </a:t>
            </a:r>
            <a:r>
              <a:rPr lang="ru-RU" sz="2200" b="1" dirty="0" smtClean="0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200" b="1" dirty="0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февраля 2018 </a:t>
            </a:r>
            <a:r>
              <a:rPr lang="ru-RU" sz="2200" b="1" dirty="0" smtClean="0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pPr algn="just">
              <a:spcAft>
                <a:spcPts val="0"/>
              </a:spcAft>
            </a:pPr>
            <a:r>
              <a:rPr lang="ru-RU" sz="2200" b="1" dirty="0" smtClean="0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b="1" dirty="0" smtClean="0">
              <a:solidFill>
                <a:srgbClr val="FF0000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 smtClean="0">
                <a:solidFill>
                  <a:srgbClr val="0000FF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Реализовано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изменение </a:t>
            </a:r>
            <a:r>
              <a:rPr lang="ru-RU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маршрутизации за счет разделения потоков </a:t>
            </a:r>
            <a:r>
              <a:rPr lang="ru-RU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оказании амбулаторной </a:t>
            </a:r>
            <a:r>
              <a:rPr lang="ru-RU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помощи (сестринский пост, </a:t>
            </a:r>
            <a:r>
              <a:rPr lang="ru-RU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кабинет терапевта на </a:t>
            </a:r>
            <a:r>
              <a:rPr lang="ru-RU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этаже </a:t>
            </a:r>
            <a:r>
              <a:rPr lang="ru-RU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приема </a:t>
            </a:r>
            <a:r>
              <a:rPr lang="ru-RU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предварительной </a:t>
            </a:r>
            <a:r>
              <a:rPr lang="ru-RU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записи и </a:t>
            </a:r>
            <a:r>
              <a:rPr lang="ru-RU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маломобильных </a:t>
            </a:r>
            <a:r>
              <a:rPr lang="ru-RU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граждан)  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компьютерной грамотности </a:t>
            </a:r>
            <a:r>
              <a:rPr lang="ru-RU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персонала </a:t>
            </a:r>
            <a:r>
              <a:rPr lang="ru-RU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ведения </a:t>
            </a:r>
            <a:r>
              <a:rPr lang="ru-RU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электронной  медицинской </a:t>
            </a:r>
            <a:r>
              <a:rPr lang="ru-RU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документации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новые </a:t>
            </a:r>
            <a:r>
              <a:rPr lang="ru-RU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ru-RU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наркотических и психотропных веществ в </a:t>
            </a:r>
            <a:r>
              <a:rPr lang="ru-RU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моче </a:t>
            </a:r>
            <a:endParaRPr lang="ru-RU" b="1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77776" y="4632754"/>
            <a:ext cx="58869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FF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ожидания </a:t>
            </a:r>
            <a:endParaRPr lang="ru-RU" sz="2400" b="1" dirty="0" smtClean="0">
              <a:solidFill>
                <a:srgbClr val="0000FF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b="1" dirty="0">
                <a:solidFill>
                  <a:srgbClr val="0000FF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узким специалистам </a:t>
            </a:r>
            <a:endParaRPr lang="ru-RU" sz="2400" b="1" dirty="0" smtClean="0">
              <a:solidFill>
                <a:srgbClr val="0000FF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00FF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среднем составляет 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1-2 </a:t>
            </a:r>
            <a:r>
              <a:rPr lang="ru-RU" sz="2400" b="1" dirty="0">
                <a:solidFill>
                  <a:srgbClr val="0000FF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дня.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364686" y="6028200"/>
            <a:ext cx="736270" cy="7362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64000" endPos="5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130" y="270163"/>
            <a:ext cx="4302826" cy="32271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3546" y="2925897"/>
            <a:ext cx="7822922" cy="367368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just">
              <a:spcAft>
                <a:spcPts val="0"/>
              </a:spcAft>
            </a:pPr>
            <a:endParaRPr lang="ru-RU" b="1" dirty="0" smtClean="0">
              <a:solidFill>
                <a:srgbClr val="0000FF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 smtClean="0">
                <a:solidFill>
                  <a:srgbClr val="0000FF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Улучшение доступности </a:t>
            </a:r>
            <a:r>
              <a:rPr lang="ru-RU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удовлетворенности </a:t>
            </a:r>
            <a:r>
              <a:rPr lang="ru-RU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медицинской </a:t>
            </a:r>
            <a:r>
              <a:rPr lang="ru-RU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помощью 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Уменьшение </a:t>
            </a:r>
            <a:r>
              <a:rPr lang="ru-RU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числа </a:t>
            </a:r>
            <a:r>
              <a:rPr lang="ru-RU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перекрестных </a:t>
            </a:r>
            <a:r>
              <a:rPr lang="ru-RU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инфекций </a:t>
            </a:r>
            <a:r>
              <a:rPr lang="ru-RU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Уменьшение </a:t>
            </a:r>
            <a:r>
              <a:rPr lang="ru-RU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числа </a:t>
            </a:r>
            <a:r>
              <a:rPr lang="ru-RU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обращений и </a:t>
            </a:r>
            <a:r>
              <a:rPr lang="ru-RU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жалоб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b="1" dirty="0" smtClean="0">
              <a:solidFill>
                <a:srgbClr val="0000FF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 smtClean="0">
                <a:solidFill>
                  <a:srgbClr val="0000FF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Запись </a:t>
            </a:r>
            <a:r>
              <a:rPr lang="ru-RU" b="1" dirty="0">
                <a:solidFill>
                  <a:srgbClr val="0000FF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прием </a:t>
            </a:r>
            <a:endParaRPr lang="ru-RU" b="1" dirty="0" smtClean="0">
              <a:solidFill>
                <a:srgbClr val="0000FF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нтернет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единый </a:t>
            </a:r>
            <a:r>
              <a:rPr lang="ru-RU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номер </a:t>
            </a:r>
            <a:r>
              <a:rPr lang="ru-RU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1301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портал </a:t>
            </a:r>
            <a:r>
              <a:rPr lang="ru-RU" b="1" dirty="0" err="1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госуслуг</a:t>
            </a:r>
            <a:endParaRPr lang="ru-RU" b="1" dirty="0" smtClean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звонок </a:t>
            </a:r>
            <a:r>
              <a:rPr lang="ru-RU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регистратуру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личное обращение</a:t>
            </a:r>
          </a:p>
        </p:txBody>
      </p:sp>
    </p:spTree>
    <p:extLst>
      <p:ext uri="{BB962C8B-B14F-4D97-AF65-F5344CB8AC3E}">
        <p14:creationId xmlns:p14="http://schemas.microsoft.com/office/powerpoint/2010/main" val="54304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7088" r="13718"/>
          <a:stretch/>
        </p:blipFill>
        <p:spPr>
          <a:xfrm>
            <a:off x="191068" y="163054"/>
            <a:ext cx="7740798" cy="6764784"/>
          </a:xfrm>
          <a:prstGeom prst="round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931866" y="74570"/>
            <a:ext cx="4320000" cy="66898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39 ФАП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b="1" dirty="0" smtClean="0">
                <a:solidFill>
                  <a:srgbClr val="0000FF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37</a:t>
            </a:r>
            <a:r>
              <a:rPr lang="ru-RU" sz="2000" b="1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действующих 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b="1" dirty="0" smtClean="0">
                <a:solidFill>
                  <a:srgbClr val="0000FF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b="1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пустующих</a:t>
            </a:r>
            <a:endParaRPr lang="ru-RU" b="1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пустующие </a:t>
            </a:r>
            <a:r>
              <a:rPr lang="ru-RU" b="1" i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ФАП  прикреплены </a:t>
            </a:r>
            <a:endParaRPr lang="ru-RU" b="1" i="1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близлежащими  </a:t>
            </a:r>
            <a:endParaRPr lang="ru-RU" sz="1400" b="1" i="1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00FF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- 18</a:t>
            </a:r>
            <a:r>
              <a:rPr lang="ru-RU" sz="2000" b="1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арендуемых </a:t>
            </a:r>
            <a:r>
              <a:rPr lang="ru-RU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зданий </a:t>
            </a:r>
            <a:endParaRPr lang="ru-RU" b="1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00FF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- 19 </a:t>
            </a:r>
            <a:r>
              <a:rPr lang="ru-RU" b="1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оперативном </a:t>
            </a:r>
            <a:r>
              <a:rPr lang="ru-RU" b="1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управлении</a:t>
            </a:r>
            <a:endParaRPr lang="ru-RU" b="1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 г. 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- 2 модульных </a:t>
            </a:r>
            <a:r>
              <a:rPr lang="ru-RU" b="1" dirty="0" err="1" smtClean="0">
                <a:solidFill>
                  <a:srgbClr val="0000FF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ФАПа</a:t>
            </a:r>
            <a:r>
              <a:rPr lang="ru-RU" b="1" dirty="0" smtClean="0">
                <a:solidFill>
                  <a:srgbClr val="0000FF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 Мата, д. </a:t>
            </a:r>
            <a:r>
              <a:rPr lang="ru-RU" b="1" dirty="0" err="1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Тутагачево</a:t>
            </a:r>
            <a:endParaRPr lang="ru-RU" b="1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00FF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 нового стационарного ФАП </a:t>
            </a:r>
            <a:r>
              <a:rPr lang="ru-RU" b="1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д. </a:t>
            </a:r>
            <a:r>
              <a:rPr lang="ru-RU" b="1" dirty="0" err="1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Штанды</a:t>
            </a:r>
            <a:r>
              <a:rPr lang="ru-RU" b="1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по программе </a:t>
            </a:r>
          </a:p>
          <a:p>
            <a:r>
              <a:rPr lang="ru-RU" b="1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«Устойчивое развитие сельских территорий </a:t>
            </a:r>
            <a:r>
              <a:rPr lang="ru-RU" b="1" dirty="0" err="1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Балтачевского</a:t>
            </a:r>
            <a:r>
              <a:rPr lang="ru-RU" b="1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 РБ на 2014-2017 годы и на период до 2020 года». </a:t>
            </a:r>
          </a:p>
          <a:p>
            <a:r>
              <a:rPr lang="ru-RU" b="1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ФАП укомплектован согласно стандарта оснащения</a:t>
            </a:r>
          </a:p>
          <a:p>
            <a:r>
              <a:rPr lang="ru-RU" b="1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solidFill>
                  <a:srgbClr val="0000FF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фельдшеров </a:t>
            </a:r>
            <a:r>
              <a:rPr lang="ru-RU" b="1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участвовали</a:t>
            </a:r>
            <a:endParaRPr lang="ru-RU" b="1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программе «</a:t>
            </a:r>
            <a:r>
              <a:rPr lang="ru-RU" b="1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Земский фельдшер»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1364686" y="6028200"/>
            <a:ext cx="736270" cy="7362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64000" endPos="5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1425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331657"/>
              </p:ext>
            </p:extLst>
          </p:nvPr>
        </p:nvGraphicFramePr>
        <p:xfrm>
          <a:off x="3848668" y="286603"/>
          <a:ext cx="7488000" cy="63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000"/>
                <a:gridCol w="1800000"/>
                <a:gridCol w="1800000"/>
              </a:tblGrid>
              <a:tr h="680000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Дальность</a:t>
                      </a:r>
                      <a:r>
                        <a:rPr lang="ru-RU" sz="2800" b="1" baseline="0" dirty="0" smtClean="0"/>
                        <a:t> расстояний и в</a:t>
                      </a:r>
                      <a:r>
                        <a:rPr lang="ru-RU" sz="2800" b="1" dirty="0" smtClean="0"/>
                        <a:t>ремя </a:t>
                      </a:r>
                      <a:r>
                        <a:rPr lang="ru-RU" sz="2800" b="1" dirty="0" err="1" smtClean="0"/>
                        <a:t>доезда</a:t>
                      </a:r>
                      <a:r>
                        <a:rPr lang="ru-RU" sz="2800" b="1" dirty="0" smtClean="0"/>
                        <a:t> СМП до участков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Среднее</a:t>
                      </a:r>
                      <a:r>
                        <a:rPr lang="ru-RU" sz="1800" b="1" baseline="0" dirty="0" smtClean="0"/>
                        <a:t> </a:t>
                      </a:r>
                    </a:p>
                    <a:p>
                      <a:pPr algn="ctr"/>
                      <a:r>
                        <a:rPr lang="ru-RU" sz="1800" b="1" baseline="0" dirty="0" smtClean="0"/>
                        <a:t>расстояние </a:t>
                      </a:r>
                    </a:p>
                    <a:p>
                      <a:pPr algn="ctr"/>
                      <a:r>
                        <a:rPr lang="ru-RU" sz="1800" b="1" baseline="0" dirty="0" smtClean="0"/>
                        <a:t>до ЦРБ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Среднее</a:t>
                      </a:r>
                    </a:p>
                    <a:p>
                      <a:pPr algn="ctr"/>
                      <a:r>
                        <a:rPr lang="ru-RU" sz="1800" b="1" baseline="0" dirty="0" smtClean="0"/>
                        <a:t> в</a:t>
                      </a:r>
                      <a:r>
                        <a:rPr lang="ru-RU" sz="1800" b="1" dirty="0" smtClean="0"/>
                        <a:t>ремя </a:t>
                      </a:r>
                    </a:p>
                    <a:p>
                      <a:pPr algn="ctr"/>
                      <a:r>
                        <a:rPr lang="ru-RU" sz="1800" b="1" dirty="0" err="1" smtClean="0"/>
                        <a:t>доезда</a:t>
                      </a:r>
                      <a:endParaRPr lang="ru-RU" sz="1800" b="1" dirty="0" smtClean="0"/>
                    </a:p>
                    <a:p>
                      <a:pPr algn="ctr"/>
                      <a:r>
                        <a:rPr lang="ru-RU" sz="1800" b="1" dirty="0" smtClean="0"/>
                        <a:t> СМП (мин) </a:t>
                      </a:r>
                      <a:endParaRPr lang="ru-RU" sz="1800" b="1" dirty="0"/>
                    </a:p>
                  </a:txBody>
                  <a:tcPr anchor="ctr"/>
                </a:tc>
              </a:tr>
              <a:tr h="40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Участок 1 (Терапевтический)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10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</a:t>
                      </a:r>
                      <a:endParaRPr lang="ru-RU" sz="2000" b="1" dirty="0"/>
                    </a:p>
                  </a:txBody>
                  <a:tcPr anchor="ctr"/>
                </a:tc>
              </a:tr>
              <a:tr h="40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Участок 1 (Педиатрический)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25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40</a:t>
                      </a:r>
                      <a:endParaRPr lang="ru-RU" sz="2000" b="1" dirty="0"/>
                    </a:p>
                  </a:txBody>
                  <a:tcPr anchor="ctr"/>
                </a:tc>
              </a:tr>
              <a:tr h="40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Участок 2 (Педиатрический)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18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40</a:t>
                      </a:r>
                      <a:endParaRPr lang="ru-RU" sz="2000" b="1" dirty="0"/>
                    </a:p>
                  </a:txBody>
                  <a:tcPr anchor="ctr"/>
                </a:tc>
              </a:tr>
              <a:tr h="40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Участок 3 (Терапевтический)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25</a:t>
                      </a:r>
                      <a:endParaRPr lang="ru-RU" sz="2000" b="1" dirty="0"/>
                    </a:p>
                  </a:txBody>
                  <a:tcPr anchor="ctr"/>
                </a:tc>
              </a:tr>
              <a:tr h="40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Участок 3 (Педиатрический)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</a:t>
                      </a:r>
                      <a:endParaRPr lang="ru-RU" sz="2000" b="1" dirty="0"/>
                    </a:p>
                  </a:txBody>
                  <a:tcPr anchor="ctr"/>
                </a:tc>
              </a:tr>
              <a:tr h="40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Участок 4 (Терапевтический)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14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</a:t>
                      </a:r>
                      <a:endParaRPr lang="ru-RU" sz="2000" b="1" dirty="0"/>
                    </a:p>
                  </a:txBody>
                  <a:tcPr anchor="ctr"/>
                </a:tc>
              </a:tr>
              <a:tr h="40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Участок 4 (Педиатрический)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40</a:t>
                      </a:r>
                      <a:endParaRPr lang="ru-RU" sz="2000" b="1" dirty="0"/>
                    </a:p>
                  </a:txBody>
                  <a:tcPr anchor="ctr"/>
                </a:tc>
              </a:tr>
              <a:tr h="40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Участок 5 (Терапевтический)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22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25</a:t>
                      </a:r>
                      <a:endParaRPr lang="ru-RU" sz="2000" b="1" dirty="0"/>
                    </a:p>
                  </a:txBody>
                  <a:tcPr anchor="ctr"/>
                </a:tc>
              </a:tr>
              <a:tr h="4917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Участок</a:t>
                      </a:r>
                      <a:r>
                        <a:rPr lang="ru-RU" sz="1600" b="1" baseline="0" dirty="0" smtClean="0"/>
                        <a:t> 5 (Педиатрический)</a:t>
                      </a:r>
                      <a:endParaRPr lang="ru-RU" sz="1600" b="1" dirty="0" smtClean="0"/>
                    </a:p>
                    <a:p>
                      <a:r>
                        <a:rPr lang="ru-RU" sz="1600" b="1" dirty="0" smtClean="0"/>
                        <a:t>Участок 6 (Терапевтический)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18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30</a:t>
                      </a:r>
                      <a:endParaRPr lang="ru-RU" sz="2000" b="1" dirty="0"/>
                    </a:p>
                  </a:txBody>
                  <a:tcPr anchor="ctr"/>
                </a:tc>
              </a:tr>
              <a:tr h="40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Участок 7 (Терапевтический)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26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35</a:t>
                      </a:r>
                      <a:endParaRPr lang="ru-RU" sz="2000" b="1" dirty="0"/>
                    </a:p>
                  </a:txBody>
                  <a:tcPr anchor="ctr"/>
                </a:tc>
              </a:tr>
              <a:tr h="40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Участок 8 (Терапевтический)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30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35</a:t>
                      </a:r>
                      <a:endParaRPr lang="ru-RU" sz="2000" b="1" dirty="0"/>
                    </a:p>
                  </a:txBody>
                  <a:tcPr anchor="ctr"/>
                </a:tc>
              </a:tr>
              <a:tr h="40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Участок 9 (Терапевтический)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21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</a:t>
                      </a:r>
                      <a:endParaRPr lang="ru-RU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 rot="21370646">
            <a:off x="-309348" y="666788"/>
            <a:ext cx="7638196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0000FF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4000" b="1" dirty="0" smtClean="0">
                <a:solidFill>
                  <a:srgbClr val="05263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5263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терапевтических 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5263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участков</a:t>
            </a:r>
            <a:endParaRPr lang="ru-RU" sz="2800" b="1" dirty="0">
              <a:solidFill>
                <a:srgbClr val="052635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0000FF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4000" b="1" dirty="0" smtClean="0">
                <a:solidFill>
                  <a:srgbClr val="05263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5263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педиатрических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5263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участков</a:t>
            </a:r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364686" y="6028200"/>
            <a:ext cx="736270" cy="7362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64000" endPos="5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4377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94196" y="0"/>
            <a:ext cx="12386196" cy="70080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00FF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217</a:t>
            </a:r>
            <a:r>
              <a:rPr lang="ru-RU" sz="2800" b="1" dirty="0" smtClean="0">
                <a:solidFill>
                  <a:srgbClr val="05263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5263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медицинских работников:</a:t>
            </a:r>
          </a:p>
          <a:p>
            <a:pPr marL="457200" algn="just">
              <a:lnSpc>
                <a:spcPct val="115000"/>
              </a:lnSpc>
            </a:pPr>
            <a:r>
              <a:rPr lang="ru-RU" sz="2800" b="1" dirty="0" smtClean="0">
                <a:solidFill>
                  <a:srgbClr val="0000FF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46 </a:t>
            </a:r>
            <a:r>
              <a:rPr lang="ru-RU" sz="2800" b="1" dirty="0" smtClean="0">
                <a:solidFill>
                  <a:srgbClr val="05263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врачей, </a:t>
            </a:r>
            <a:r>
              <a:rPr lang="ru-RU" sz="2800" b="1" i="1" dirty="0" smtClean="0">
                <a:solidFill>
                  <a:srgbClr val="05263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них </a:t>
            </a:r>
            <a:r>
              <a:rPr lang="ru-RU" sz="2800" b="1" i="1" dirty="0">
                <a:solidFill>
                  <a:srgbClr val="0000FF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2800" b="1" i="1" dirty="0" smtClean="0">
                <a:solidFill>
                  <a:srgbClr val="05263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пенсионного возраста  </a:t>
            </a:r>
            <a:endParaRPr lang="ru-RU" sz="2800" b="1" i="1" dirty="0">
              <a:solidFill>
                <a:srgbClr val="052635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00FF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172</a:t>
            </a:r>
            <a:r>
              <a:rPr lang="ru-RU" sz="2800" b="1" dirty="0" smtClean="0">
                <a:solidFill>
                  <a:srgbClr val="05263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медсестер, </a:t>
            </a:r>
            <a:r>
              <a:rPr lang="ru-RU" sz="2800" b="1" i="1" dirty="0" smtClean="0">
                <a:solidFill>
                  <a:srgbClr val="05263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них </a:t>
            </a:r>
            <a:r>
              <a:rPr lang="ru-RU" sz="2800" b="1" i="1" dirty="0" smtClean="0">
                <a:solidFill>
                  <a:srgbClr val="0000FF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sz="2800" b="1" i="1" dirty="0" smtClean="0">
                <a:solidFill>
                  <a:srgbClr val="05263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пенсионного возраста  </a:t>
            </a:r>
          </a:p>
          <a:p>
            <a:pPr marL="457200" algn="just">
              <a:lnSpc>
                <a:spcPct val="115000"/>
              </a:lnSpc>
            </a:pPr>
            <a:endParaRPr lang="ru-RU" sz="2800" b="1" dirty="0">
              <a:solidFill>
                <a:srgbClr val="052635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ефицит </a:t>
            </a: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медицинских кадров </a:t>
            </a:r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5 врачей</a:t>
            </a:r>
          </a:p>
          <a:p>
            <a:pPr marL="8001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800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врач анестезиолог-реаниматолог </a:t>
            </a:r>
          </a:p>
          <a:p>
            <a:pPr marL="8001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800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врач отоларинголог</a:t>
            </a:r>
          </a:p>
          <a:p>
            <a:pPr marL="8001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800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врач акушер-гинеколог  </a:t>
            </a:r>
          </a:p>
          <a:p>
            <a:pPr marL="8001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800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врач хирург</a:t>
            </a:r>
          </a:p>
          <a:p>
            <a:pPr marL="8001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800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врач уролог</a:t>
            </a:r>
          </a:p>
          <a:p>
            <a:pPr marL="8001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sz="2800" b="1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ru-RU" sz="2800" b="1" dirty="0">
                <a:solidFill>
                  <a:srgbClr val="0000FF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r>
              <a:rPr lang="ru-RU" sz="2800" b="1" dirty="0">
                <a:solidFill>
                  <a:srgbClr val="05263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укомплектованность  </a:t>
            </a:r>
            <a:r>
              <a:rPr lang="ru-RU" sz="2800" b="1" dirty="0" smtClean="0">
                <a:solidFill>
                  <a:srgbClr val="05263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медсестрами</a:t>
            </a:r>
          </a:p>
          <a:p>
            <a:pPr marL="457200" algn="just">
              <a:lnSpc>
                <a:spcPct val="115000"/>
              </a:lnSpc>
            </a:pPr>
            <a:r>
              <a:rPr lang="ru-RU" sz="2800" b="1" dirty="0" smtClean="0">
                <a:solidFill>
                  <a:srgbClr val="0000FF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76,7% </a:t>
            </a:r>
            <a:r>
              <a:rPr lang="ru-RU" sz="2800" b="1" dirty="0" smtClean="0">
                <a:solidFill>
                  <a:srgbClr val="05263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укомплектованность врачами</a:t>
            </a:r>
            <a:endParaRPr lang="ru-RU" sz="2800" b="1" dirty="0">
              <a:solidFill>
                <a:srgbClr val="052635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ru-RU" sz="3200" b="1" dirty="0" smtClean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364686" y="6028200"/>
            <a:ext cx="736270" cy="7362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64000" endPos="5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374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66" y="122165"/>
            <a:ext cx="6148500" cy="772558"/>
          </a:xfrm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Общая смертность</a:t>
            </a:r>
            <a:endParaRPr lang="ru-RU" b="1" dirty="0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2836863"/>
              </p:ext>
            </p:extLst>
          </p:nvPr>
        </p:nvGraphicFramePr>
        <p:xfrm>
          <a:off x="156766" y="696036"/>
          <a:ext cx="5780964" cy="2502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6414448" y="2212548"/>
            <a:ext cx="6148500" cy="772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Рождаемость</a:t>
            </a:r>
            <a:endParaRPr lang="ru-RU" b="1" dirty="0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10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5851525"/>
              </p:ext>
            </p:extLst>
          </p:nvPr>
        </p:nvGraphicFramePr>
        <p:xfrm>
          <a:off x="6305266" y="2977487"/>
          <a:ext cx="5780964" cy="2502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1364686" y="6028200"/>
            <a:ext cx="736270" cy="7362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64000" endPos="5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2519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0515600" cy="1059200"/>
          </a:xfrm>
        </p:spPr>
        <p:txBody>
          <a:bodyPr>
            <a:normAutofit fontScale="62500" lnSpcReduction="20000"/>
          </a:bodyPr>
          <a:lstStyle/>
          <a:p>
            <a:r>
              <a:rPr lang="ru-RU" sz="8600" b="1" dirty="0" smtClean="0">
                <a:solidFill>
                  <a:srgbClr val="0000FF"/>
                </a:solidFill>
              </a:rPr>
              <a:t>Структура смертности за 2018г </a:t>
            </a:r>
          </a:p>
          <a:p>
            <a:pPr marL="0" indent="0">
              <a:buNone/>
            </a:pPr>
            <a:r>
              <a:rPr lang="ru-RU" sz="2900" b="1" i="1" dirty="0" smtClean="0"/>
              <a:t>(данные ситуационного центра)</a:t>
            </a:r>
            <a:endParaRPr lang="ru-RU" sz="29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6048" t="59859" r="1977" b="9441"/>
          <a:stretch/>
        </p:blipFill>
        <p:spPr>
          <a:xfrm>
            <a:off x="-1" y="1552073"/>
            <a:ext cx="12209533" cy="40546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1364686" y="6028200"/>
            <a:ext cx="736270" cy="7362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64000" endPos="5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5228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</TotalTime>
  <Words>1116</Words>
  <Application>Microsoft Office PowerPoint</Application>
  <PresentationFormat>Широкоэкранный</PresentationFormat>
  <Paragraphs>319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Bookman Old Style</vt:lpstr>
      <vt:lpstr>Calibri</vt:lpstr>
      <vt:lpstr>Calibri Light</vt:lpstr>
      <vt:lpstr>Times New Roman</vt:lpstr>
      <vt:lpstr>Wingdings</vt:lpstr>
      <vt:lpstr>Тема Office</vt:lpstr>
      <vt:lpstr>ВЫЕЗД  ГБУЗ РБ  БСМП г. Уфа  в  ГБУЗ РБ Балтачевская ЦРБ 25 января 2019 г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Общая смертность</vt:lpstr>
      <vt:lpstr>Презентация PowerPoint</vt:lpstr>
      <vt:lpstr>Презентация PowerPoint</vt:lpstr>
      <vt:lpstr>2018 г.</vt:lpstr>
      <vt:lpstr>Презентация PowerPoint</vt:lpstr>
      <vt:lpstr>Презентация PowerPoint</vt:lpstr>
      <vt:lpstr>Презентация PowerPoint</vt:lpstr>
      <vt:lpstr>Смертность за 2019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 за  внимание!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статистик 1</dc:creator>
  <cp:lastModifiedBy>1</cp:lastModifiedBy>
  <cp:revision>97</cp:revision>
  <cp:lastPrinted>2019-01-28T13:51:14Z</cp:lastPrinted>
  <dcterms:created xsi:type="dcterms:W3CDTF">2019-01-28T06:00:26Z</dcterms:created>
  <dcterms:modified xsi:type="dcterms:W3CDTF">2019-01-29T04:43:35Z</dcterms:modified>
</cp:coreProperties>
</file>